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7" r:id="rId12"/>
    <p:sldId id="268" r:id="rId13"/>
    <p:sldId id="269" r:id="rId14"/>
    <p:sldId id="263" r:id="rId15"/>
    <p:sldId id="272" r:id="rId16"/>
    <p:sldId id="271" r:id="rId17"/>
    <p:sldId id="276" r:id="rId18"/>
    <p:sldId id="270" r:id="rId19"/>
    <p:sldId id="277" r:id="rId20"/>
    <p:sldId id="273" r:id="rId21"/>
    <p:sldId id="274" r:id="rId22"/>
    <p:sldId id="27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71A8F4-55DD-4920-A08A-93AD4ED7025B}" type="datetimeFigureOut">
              <a:rPr lang="en-US" smtClean="0"/>
              <a:t>06-May-19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306395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1A8F4-55DD-4920-A08A-93AD4ED7025B}" type="datetimeFigureOut">
              <a:rPr lang="en-US" smtClean="0"/>
              <a:t>06-May-19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246703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1A8F4-55DD-4920-A08A-93AD4ED7025B}" type="datetimeFigureOut">
              <a:rPr lang="en-US" smtClean="0"/>
              <a:t>06-May-19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190173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1A8F4-55DD-4920-A08A-93AD4ED7025B}" type="datetimeFigureOut">
              <a:rPr lang="en-US" smtClean="0"/>
              <a:t>06-May-19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415766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1A8F4-55DD-4920-A08A-93AD4ED7025B}" type="datetimeFigureOut">
              <a:rPr lang="en-US" smtClean="0"/>
              <a:t>06-May-19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308818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71A8F4-55DD-4920-A08A-93AD4ED7025B}" type="datetimeFigureOut">
              <a:rPr lang="en-US" smtClean="0"/>
              <a:t>06-May-19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248694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71A8F4-55DD-4920-A08A-93AD4ED7025B}" type="datetimeFigureOut">
              <a:rPr lang="en-US" smtClean="0"/>
              <a:t>06-May-19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58560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71A8F4-55DD-4920-A08A-93AD4ED7025B}" type="datetimeFigureOut">
              <a:rPr lang="en-US" smtClean="0"/>
              <a:t>06-May-19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369312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1A8F4-55DD-4920-A08A-93AD4ED7025B}" type="datetimeFigureOut">
              <a:rPr lang="en-US" smtClean="0"/>
              <a:t>06-May-19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141199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1A8F4-55DD-4920-A08A-93AD4ED7025B}" type="datetimeFigureOut">
              <a:rPr lang="en-US" smtClean="0"/>
              <a:t>06-May-19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206560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1A8F4-55DD-4920-A08A-93AD4ED7025B}" type="datetimeFigureOut">
              <a:rPr lang="en-US" smtClean="0"/>
              <a:t>06-May-19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54D2D-9CB5-4C8B-AC41-B6BAF24CEBED}" type="slidenum">
              <a:rPr lang="en-US" smtClean="0"/>
              <a:t>‹#›</a:t>
            </a:fld>
            <a:endParaRPr lang="en-US"/>
          </a:p>
        </p:txBody>
      </p:sp>
    </p:spTree>
    <p:extLst>
      <p:ext uri="{BB962C8B-B14F-4D97-AF65-F5344CB8AC3E}">
        <p14:creationId xmlns:p14="http://schemas.microsoft.com/office/powerpoint/2010/main" val="664051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1A8F4-55DD-4920-A08A-93AD4ED7025B}" type="datetimeFigureOut">
              <a:rPr lang="en-US" smtClean="0"/>
              <a:t>06-May-19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54D2D-9CB5-4C8B-AC41-B6BAF24CEBED}" type="slidenum">
              <a:rPr lang="en-US" smtClean="0"/>
              <a:t>‹#›</a:t>
            </a:fld>
            <a:endParaRPr lang="en-US"/>
          </a:p>
        </p:txBody>
      </p:sp>
    </p:spTree>
    <p:extLst>
      <p:ext uri="{BB962C8B-B14F-4D97-AF65-F5344CB8AC3E}">
        <p14:creationId xmlns:p14="http://schemas.microsoft.com/office/powerpoint/2010/main" val="265496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6776" y="702302"/>
            <a:ext cx="8795870" cy="523220"/>
          </a:xfrm>
          <a:prstGeom prst="rect">
            <a:avLst/>
          </a:prstGeom>
        </p:spPr>
        <p:txBody>
          <a:bodyPr wrap="none">
            <a:spAutoFit/>
          </a:bodyPr>
          <a:lstStyle/>
          <a:p>
            <a:pPr algn="just" rtl="1"/>
            <a:r>
              <a:rPr lang="ar-SA"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نظرية المدار الجزيئي </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Molecular Orbital Theory (MOT)          </a:t>
            </a:r>
            <a:endPar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1389888" y="1526370"/>
            <a:ext cx="9832758" cy="4431983"/>
          </a:xfrm>
          <a:prstGeom prst="rect">
            <a:avLst/>
          </a:prstGeom>
        </p:spPr>
        <p:txBody>
          <a:bodyPr wrap="square">
            <a:spAutoFit/>
          </a:bodyPr>
          <a:lstStyle/>
          <a:p>
            <a:pPr algn="just" rtl="1">
              <a:lnSpc>
                <a:spcPct val="200000"/>
              </a:lnSpc>
            </a:pPr>
            <a:r>
              <a:rPr lang="ar-SA" sz="2400" b="1" dirty="0" smtClean="0">
                <a:effectLst/>
                <a:ea typeface="Times New Roman" panose="02020603050405020304" pitchFamily="18" charset="0"/>
                <a:cs typeface="Simplified Arabic" panose="02020603050405020304" pitchFamily="18" charset="-78"/>
              </a:rPr>
              <a:t>تفترض نظرية المدار الجزيئي حدوث تداخل للمدارات الذرية، بالاضافة الى الوضعية الالكتروستاتيكية. وهي تتعامل مع التوزيع الالكتروني في الجزيئات بنفس الطريقة التي تعاملت بها النظريات الذرية الحديثة الاخرى. ان المدارات الجزيئية تشغل مواقع في الفراغ تكون احتمالية وجود الالكترون فيها عالية. وبسبب صعوبة حساب المدارات الجزيئية, فأن التقريب الاعتيادي هو اتباع طريقة الاتحاد الخطي للمدارات الذرية. فالمدارات الجزيئية تتشابه مع المدارات الذرية المتكونة منها، ومن الشكل المعروف للمدار الذري يمكن وضع شكل تقريبي للمدار الجزيئي. </a:t>
            </a:r>
            <a:endParaRPr lang="en-US" sz="2400" b="1" dirty="0"/>
          </a:p>
        </p:txBody>
      </p:sp>
    </p:spTree>
    <p:extLst>
      <p:ext uri="{BB962C8B-B14F-4D97-AF65-F5344CB8AC3E}">
        <p14:creationId xmlns:p14="http://schemas.microsoft.com/office/powerpoint/2010/main" val="30729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51879" y="1161288"/>
            <a:ext cx="9759796" cy="3237064"/>
          </a:xfrm>
          <a:prstGeom prst="rect">
            <a:avLst/>
          </a:prstGeom>
        </p:spPr>
      </p:pic>
    </p:spTree>
    <p:extLst>
      <p:ext uri="{BB962C8B-B14F-4D97-AF65-F5344CB8AC3E}">
        <p14:creationId xmlns:p14="http://schemas.microsoft.com/office/powerpoint/2010/main" val="283910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7552" y="474345"/>
            <a:ext cx="9994392" cy="5078313"/>
          </a:xfrm>
          <a:prstGeom prst="rect">
            <a:avLst/>
          </a:prstGeom>
        </p:spPr>
        <p:txBody>
          <a:bodyPr wrap="square">
            <a:spAutoFit/>
          </a:bodyPr>
          <a:lstStyle/>
          <a:p>
            <a:pPr algn="just" rtl="1">
              <a:lnSpc>
                <a:spcPct val="150000"/>
              </a:lnSpc>
            </a:pP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ان التداخل بين مدارات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p</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للذرة الفلزية مع مدارات الليكاندات يكون كبيرا، لذلك نلاحظ ان هنالك تباينا كبيرا بالطاقة بين مدارات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1g</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1g</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الناتجة، وكذلك بين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1u</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1u</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اما مدارات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فيكون انشطارها قليلا وذلك بسبب التداخل القليل بين مدارات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z</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لذرة الفلز ومدارات الليكاندات. فكلما كان التداخل كبيرا كان انشطار المدارات كبيرا, وكان الترابط التساهمي اقوى. </a:t>
            </a:r>
            <a:r>
              <a:rPr lang="ar-SA"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في الانظمة التي لا تحتوي على ترابط  </a:t>
            </a:r>
            <a:r>
              <a:rPr lang="el-GR"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π</a:t>
            </a:r>
            <a:r>
              <a:rPr lang="ar-SA"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فأن مدارات </a:t>
            </a:r>
            <a:r>
              <a:rPr lang="en-US"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2g</a:t>
            </a:r>
            <a:r>
              <a:rPr lang="ar-SA"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للايون الفلزي والتي هي </a:t>
            </a:r>
            <a:r>
              <a:rPr lang="en-US" sz="24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xy</a:t>
            </a:r>
            <a:r>
              <a:rPr lang="ar-SA"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xz</a:t>
            </a:r>
            <a:r>
              <a:rPr lang="ar-SA"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yz</a:t>
            </a:r>
            <a:r>
              <a:rPr lang="ar-SA" sz="2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تكون غير ارتباطية ويكون لها طاقة الايون الفلزي نفسها</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فالليكاندات هنا لا تمتلك مدارات </a:t>
            </a:r>
            <a:r>
              <a:rPr lang="el-G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π</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التي يمكن ان تتداخل مع مدارات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2g</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للايون الفلزي. ان الفرق بالطاقة بين المدارات الجزيئية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2g</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يطابق </a:t>
            </a:r>
            <a:r>
              <a:rPr lang="el-G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Δ</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o</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في نظرية المجال البلوري. ان المدارات الجزيئية تكون اقرب طاقة الى احد المدارات الذرية المكونة لها اكثر من المدار الثاني، لذلك فهي تمتلك صفات المدار الاقرب لها اكثر من صفات المدار الاخر.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15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0976" y="709875"/>
            <a:ext cx="10323576" cy="3903954"/>
          </a:xfrm>
          <a:prstGeom prst="rect">
            <a:avLst/>
          </a:prstGeom>
        </p:spPr>
        <p:txBody>
          <a:bodyPr wrap="square">
            <a:spAutoFit/>
          </a:bodyPr>
          <a:lstStyle/>
          <a:p>
            <a:pPr algn="just" rtl="1">
              <a:lnSpc>
                <a:spcPct val="150000"/>
              </a:lnSpc>
            </a:pP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ان مدارات سكما الجزيئية الارتباطية الستة، ثلاثة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1u</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وواحد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1g</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واثنان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تمتلك صفات مدارات الليكاند اكثر من امتلاكها صفات مدارات الفلز، لذلك تكون الالكترونات التي تشغل هذه المدارات بالدرجة الاولى الكترونات الليكاندات، وهكذا فانها تشارك بدرجة معينة في صفات الايون الفلزي، في حين تمتلك الالكترونات التي تشغل المدارات الجزيئية مضادة الارتباط صفات الايون الفلزي بالدرجة الاولى، وان مدارات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تمتلك صفات مدار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للفلز مع بعض صفات الليكاند، وليس هذا ما تم التوصل اليه في نظرية المجال البلوري، التي افترضت الترابط الايوني النقي، ولكنه يطابق ما تم التوصل اليه في نظرية المجال البلوري المصححة، حيث سمح بعض الشيء بتداخل المدارات.</a:t>
            </a: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03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7828266"/>
              </p:ext>
            </p:extLst>
          </p:nvPr>
        </p:nvGraphicFramePr>
        <p:xfrm>
          <a:off x="1271016" y="719666"/>
          <a:ext cx="9955784" cy="5450342"/>
        </p:xfrm>
        <a:graphic>
          <a:graphicData uri="http://schemas.openxmlformats.org/drawingml/2006/table">
            <a:tbl>
              <a:tblPr firstRow="1" bandRow="1">
                <a:tableStyleId>{2D5ABB26-0587-4C30-8999-92F81FD0307C}</a:tableStyleId>
              </a:tblPr>
              <a:tblGrid>
                <a:gridCol w="4828032"/>
                <a:gridCol w="208280"/>
                <a:gridCol w="4919472"/>
              </a:tblGrid>
              <a:tr h="706798">
                <a:tc>
                  <a:txBody>
                    <a:bodyPr/>
                    <a:lstStyle/>
                    <a:p>
                      <a:pPr algn="ctr" rtl="1"/>
                      <a:r>
                        <a:rPr lang="ar-IQ" sz="2800" b="1" dirty="0" smtClean="0"/>
                        <a:t>رمز الحالة</a:t>
                      </a:r>
                      <a:endParaRPr lang="en-US" sz="28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1"/>
                      <a:endParaRPr lang="en-US" sz="2800" b="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1"/>
                      <a:r>
                        <a:rPr lang="ar-IQ" sz="2800" b="1" dirty="0" smtClean="0"/>
                        <a:t>الأوربتال</a:t>
                      </a:r>
                      <a:endParaRPr lang="en-US" sz="2800" b="1" dirty="0"/>
                    </a:p>
                  </a:txBody>
                  <a:tcPr>
                    <a:lnB w="12700" cap="flat" cmpd="sng" algn="ctr">
                      <a:solidFill>
                        <a:schemeClr val="tx1"/>
                      </a:solidFill>
                      <a:prstDash val="solid"/>
                      <a:round/>
                      <a:headEnd type="none" w="med" len="med"/>
                      <a:tailEnd type="none" w="med" len="med"/>
                    </a:lnB>
                  </a:tcPr>
                </a:tc>
              </a:tr>
              <a:tr h="127159">
                <a:tc gridSpan="2">
                  <a:txBody>
                    <a:bodyPr/>
                    <a:lstStyle/>
                    <a:p>
                      <a:pPr algn="ctr" rtl="1"/>
                      <a:endParaRPr lang="en-US" sz="2800" b="1"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ctr" rtl="1"/>
                      <a:endParaRPr lang="en-US" sz="2800" b="1" dirty="0"/>
                    </a:p>
                  </a:txBody>
                  <a:tcPr>
                    <a:lnT w="12700" cap="flat" cmpd="sng" algn="ctr">
                      <a:solidFill>
                        <a:schemeClr val="tx1"/>
                      </a:solidFill>
                      <a:prstDash val="solid"/>
                      <a:round/>
                      <a:headEnd type="none" w="med" len="med"/>
                      <a:tailEnd type="none" w="med" len="med"/>
                    </a:lnT>
                  </a:tcPr>
                </a:tc>
              </a:tr>
              <a:tr h="1056346">
                <a:tc gridSpan="2">
                  <a:txBody>
                    <a:bodyPr/>
                    <a:lstStyle/>
                    <a:p>
                      <a:r>
                        <a:rPr lang="en-US" sz="3200" b="1" dirty="0" smtClean="0"/>
                        <a:t>t</a:t>
                      </a:r>
                      <a:r>
                        <a:rPr lang="en-US" sz="3200" b="1" baseline="-25000" dirty="0" smtClean="0"/>
                        <a:t>1u</a:t>
                      </a:r>
                      <a:endParaRPr lang="en-US" sz="3200" b="1" baseline="-25000" dirty="0"/>
                    </a:p>
                  </a:txBody>
                  <a:tcPr/>
                </a:tc>
                <a:tc hMerge="1">
                  <a:txBody>
                    <a:bodyPr/>
                    <a:lstStyle/>
                    <a:p>
                      <a:endParaRPr lang="en-US"/>
                    </a:p>
                  </a:txBody>
                  <a:tcPr/>
                </a:tc>
                <a:tc>
                  <a:txBody>
                    <a:bodyPr/>
                    <a:lstStyle/>
                    <a:p>
                      <a:r>
                        <a:rPr lang="en-US" sz="3200" b="1" kern="1200" dirty="0" err="1" smtClean="0">
                          <a:solidFill>
                            <a:schemeClr val="tx1"/>
                          </a:solidFill>
                          <a:latin typeface="+mn-lt"/>
                          <a:ea typeface="+mn-ea"/>
                          <a:cs typeface="+mn-cs"/>
                        </a:rPr>
                        <a:t>p</a:t>
                      </a:r>
                      <a:r>
                        <a:rPr lang="en-US" sz="3200" b="1" kern="1200" baseline="-25000" dirty="0" err="1" smtClean="0">
                          <a:solidFill>
                            <a:schemeClr val="tx1"/>
                          </a:solidFill>
                          <a:latin typeface="+mn-lt"/>
                          <a:ea typeface="+mn-ea"/>
                          <a:cs typeface="+mn-cs"/>
                        </a:rPr>
                        <a:t>x</a:t>
                      </a:r>
                      <a:r>
                        <a:rPr lang="en-US" sz="3200" b="1" kern="1200" dirty="0" smtClean="0">
                          <a:solidFill>
                            <a:schemeClr val="tx1"/>
                          </a:solidFill>
                          <a:latin typeface="+mn-lt"/>
                          <a:ea typeface="+mn-ea"/>
                          <a:cs typeface="+mn-cs"/>
                        </a:rPr>
                        <a:t>           </a:t>
                      </a:r>
                      <a:r>
                        <a:rPr lang="en-US" sz="3200" b="1" kern="1200" dirty="0" err="1" smtClean="0">
                          <a:solidFill>
                            <a:schemeClr val="tx1"/>
                          </a:solidFill>
                          <a:latin typeface="+mn-lt"/>
                          <a:ea typeface="+mn-ea"/>
                          <a:cs typeface="+mn-cs"/>
                        </a:rPr>
                        <a:t>p</a:t>
                      </a:r>
                      <a:r>
                        <a:rPr lang="en-US" sz="3200" b="1" kern="1200" baseline="-25000" dirty="0" err="1" smtClean="0">
                          <a:solidFill>
                            <a:schemeClr val="tx1"/>
                          </a:solidFill>
                          <a:latin typeface="+mn-lt"/>
                          <a:ea typeface="+mn-ea"/>
                          <a:cs typeface="+mn-cs"/>
                        </a:rPr>
                        <a:t>y</a:t>
                      </a:r>
                      <a:r>
                        <a:rPr lang="en-US" sz="3200" b="1" kern="1200" dirty="0" smtClean="0">
                          <a:solidFill>
                            <a:schemeClr val="tx1"/>
                          </a:solidFill>
                          <a:latin typeface="+mn-lt"/>
                          <a:ea typeface="+mn-ea"/>
                          <a:cs typeface="+mn-cs"/>
                        </a:rPr>
                        <a:t>          </a:t>
                      </a:r>
                      <a:r>
                        <a:rPr lang="en-US" sz="3200" b="1" kern="1200" dirty="0" err="1" smtClean="0">
                          <a:solidFill>
                            <a:schemeClr val="tx1"/>
                          </a:solidFill>
                          <a:latin typeface="+mn-lt"/>
                          <a:ea typeface="+mn-ea"/>
                          <a:cs typeface="+mn-cs"/>
                        </a:rPr>
                        <a:t>p</a:t>
                      </a:r>
                      <a:r>
                        <a:rPr lang="en-US" sz="3200" b="1" kern="1200" baseline="-25000" dirty="0" err="1" smtClean="0">
                          <a:solidFill>
                            <a:schemeClr val="tx1"/>
                          </a:solidFill>
                          <a:latin typeface="+mn-lt"/>
                          <a:ea typeface="+mn-ea"/>
                          <a:cs typeface="+mn-cs"/>
                        </a:rPr>
                        <a:t>z</a:t>
                      </a:r>
                      <a:endParaRPr lang="en-US" sz="3200" b="1" kern="1200" baseline="-25000" dirty="0">
                        <a:solidFill>
                          <a:schemeClr val="tx1"/>
                        </a:solidFill>
                        <a:latin typeface="+mn-lt"/>
                        <a:ea typeface="+mn-ea"/>
                        <a:cs typeface="+mn-cs"/>
                      </a:endParaRPr>
                    </a:p>
                  </a:txBody>
                  <a:tcPr/>
                </a:tc>
              </a:tr>
              <a:tr h="1056346">
                <a:tc gridSpan="2">
                  <a:txBody>
                    <a:bodyPr/>
                    <a:lstStyle/>
                    <a:p>
                      <a:r>
                        <a:rPr lang="en-US" sz="3200" b="1" kern="1200" dirty="0" smtClean="0">
                          <a:solidFill>
                            <a:schemeClr val="tx1"/>
                          </a:solidFill>
                          <a:latin typeface="+mn-lt"/>
                          <a:ea typeface="+mn-ea"/>
                          <a:cs typeface="+mn-cs"/>
                        </a:rPr>
                        <a:t>a</a:t>
                      </a:r>
                      <a:r>
                        <a:rPr lang="en-US" sz="3200" b="1" kern="1200" baseline="-25000" dirty="0" smtClean="0">
                          <a:solidFill>
                            <a:schemeClr val="tx1"/>
                          </a:solidFill>
                          <a:latin typeface="+mn-lt"/>
                          <a:ea typeface="+mn-ea"/>
                          <a:cs typeface="+mn-cs"/>
                        </a:rPr>
                        <a:t>1g</a:t>
                      </a:r>
                      <a:endParaRPr lang="en-US" sz="3200" b="1" kern="1200" baseline="-25000" dirty="0">
                        <a:solidFill>
                          <a:schemeClr val="tx1"/>
                        </a:solidFill>
                        <a:latin typeface="+mn-lt"/>
                        <a:ea typeface="+mn-ea"/>
                        <a:cs typeface="+mn-cs"/>
                      </a:endParaRPr>
                    </a:p>
                  </a:txBody>
                  <a:tcPr/>
                </a:tc>
                <a:tc hMerge="1">
                  <a:txBody>
                    <a:bodyPr/>
                    <a:lstStyle/>
                    <a:p>
                      <a:endParaRPr lang="en-US"/>
                    </a:p>
                  </a:txBody>
                  <a:tcPr/>
                </a:tc>
                <a:tc>
                  <a:txBody>
                    <a:bodyPr/>
                    <a:lstStyle/>
                    <a:p>
                      <a:r>
                        <a:rPr lang="en-US" sz="3200" b="1" kern="1200" dirty="0" smtClean="0">
                          <a:solidFill>
                            <a:schemeClr val="tx1"/>
                          </a:solidFill>
                          <a:latin typeface="+mn-lt"/>
                          <a:ea typeface="+mn-ea"/>
                          <a:cs typeface="+mn-cs"/>
                        </a:rPr>
                        <a:t>s</a:t>
                      </a:r>
                      <a:endParaRPr lang="en-US" sz="3200" b="1" kern="1200" dirty="0">
                        <a:solidFill>
                          <a:schemeClr val="tx1"/>
                        </a:solidFill>
                        <a:latin typeface="+mn-lt"/>
                        <a:ea typeface="+mn-ea"/>
                        <a:cs typeface="+mn-cs"/>
                      </a:endParaRPr>
                    </a:p>
                  </a:txBody>
                  <a:tcPr/>
                </a:tc>
              </a:tr>
              <a:tr h="1056346">
                <a:tc gridSpan="2">
                  <a:txBody>
                    <a:bodyPr/>
                    <a:lstStyle/>
                    <a:p>
                      <a:r>
                        <a:rPr lang="en-US" sz="3200" b="1" kern="1200" dirty="0" err="1" smtClean="0">
                          <a:solidFill>
                            <a:schemeClr val="tx1"/>
                          </a:solidFill>
                          <a:latin typeface="+mn-lt"/>
                          <a:ea typeface="+mn-ea"/>
                          <a:cs typeface="+mn-cs"/>
                        </a:rPr>
                        <a:t>e</a:t>
                      </a:r>
                      <a:r>
                        <a:rPr lang="en-US" sz="3200" b="1" kern="1200" baseline="-25000" dirty="0" err="1" smtClean="0">
                          <a:solidFill>
                            <a:schemeClr val="tx1"/>
                          </a:solidFill>
                          <a:latin typeface="+mn-lt"/>
                          <a:ea typeface="+mn-ea"/>
                          <a:cs typeface="+mn-cs"/>
                        </a:rPr>
                        <a:t>g</a:t>
                      </a:r>
                      <a:endParaRPr lang="en-US" sz="3200" b="1" kern="1200" baseline="-25000" dirty="0">
                        <a:solidFill>
                          <a:schemeClr val="tx1"/>
                        </a:solidFill>
                        <a:latin typeface="+mn-lt"/>
                        <a:ea typeface="+mn-ea"/>
                        <a:cs typeface="+mn-cs"/>
                      </a:endParaRPr>
                    </a:p>
                  </a:txBody>
                  <a:tcPr/>
                </a:tc>
                <a:tc hMerge="1">
                  <a:txBody>
                    <a:bodyPr/>
                    <a:lstStyle/>
                    <a:p>
                      <a:endParaRPr lang="en-US"/>
                    </a:p>
                  </a:txBody>
                  <a:tcPr/>
                </a:tc>
                <a:tc>
                  <a:txBody>
                    <a:bodyPr/>
                    <a:lstStyle/>
                    <a:p>
                      <a:pPr marL="0" algn="l" defTabSz="914400" rtl="0" eaLnBrk="1" latinLnBrk="0" hangingPunct="1"/>
                      <a:r>
                        <a:rPr lang="en-US" sz="3200" b="1" kern="1200" dirty="0" smtClean="0">
                          <a:solidFill>
                            <a:schemeClr val="tx1"/>
                          </a:solidFill>
                          <a:latin typeface="+mn-lt"/>
                          <a:ea typeface="+mn-ea"/>
                          <a:cs typeface="+mn-cs"/>
                        </a:rPr>
                        <a:t>d</a:t>
                      </a:r>
                      <a:r>
                        <a:rPr lang="en-US" sz="3200" b="1" kern="1200" baseline="-25000" dirty="0" smtClean="0">
                          <a:solidFill>
                            <a:schemeClr val="tx1"/>
                          </a:solidFill>
                          <a:latin typeface="+mn-lt"/>
                          <a:ea typeface="+mn-ea"/>
                          <a:cs typeface="+mn-cs"/>
                        </a:rPr>
                        <a:t>x</a:t>
                      </a:r>
                      <a:r>
                        <a:rPr lang="en-US" sz="3200" b="1" kern="1200" baseline="30000" dirty="0" smtClean="0">
                          <a:solidFill>
                            <a:schemeClr val="tx1"/>
                          </a:solidFill>
                          <a:latin typeface="+mn-lt"/>
                          <a:ea typeface="+mn-ea"/>
                          <a:cs typeface="+mn-cs"/>
                        </a:rPr>
                        <a:t>2</a:t>
                      </a:r>
                      <a:r>
                        <a:rPr lang="en-US" sz="3200" b="1" kern="1200" baseline="-25000" dirty="0" smtClean="0">
                          <a:solidFill>
                            <a:schemeClr val="tx1"/>
                          </a:solidFill>
                          <a:latin typeface="+mn-lt"/>
                          <a:ea typeface="+mn-ea"/>
                          <a:cs typeface="+mn-cs"/>
                        </a:rPr>
                        <a:t>-y</a:t>
                      </a:r>
                      <a:r>
                        <a:rPr lang="en-US" sz="3200" b="1" kern="1200" baseline="30000" dirty="0" smtClean="0">
                          <a:solidFill>
                            <a:schemeClr val="tx1"/>
                          </a:solidFill>
                          <a:latin typeface="+mn-lt"/>
                          <a:ea typeface="+mn-ea"/>
                          <a:cs typeface="+mn-cs"/>
                        </a:rPr>
                        <a:t>2            </a:t>
                      </a:r>
                      <a:r>
                        <a:rPr lang="en-US" sz="3200" b="1" kern="1200" dirty="0" smtClean="0">
                          <a:solidFill>
                            <a:schemeClr val="tx1"/>
                          </a:solidFill>
                          <a:latin typeface="+mn-lt"/>
                          <a:ea typeface="+mn-ea"/>
                          <a:cs typeface="+mn-cs"/>
                        </a:rPr>
                        <a:t>d</a:t>
                      </a:r>
                      <a:r>
                        <a:rPr lang="en-US" sz="3200" b="1" kern="1200" baseline="-25000" dirty="0" smtClean="0">
                          <a:solidFill>
                            <a:schemeClr val="tx1"/>
                          </a:solidFill>
                          <a:latin typeface="+mn-lt"/>
                          <a:ea typeface="+mn-ea"/>
                          <a:cs typeface="+mn-cs"/>
                        </a:rPr>
                        <a:t>z</a:t>
                      </a:r>
                      <a:r>
                        <a:rPr lang="en-US" sz="3200" b="1" kern="1200" baseline="30000" dirty="0" smtClean="0">
                          <a:solidFill>
                            <a:schemeClr val="tx1"/>
                          </a:solidFill>
                          <a:latin typeface="+mn-lt"/>
                          <a:ea typeface="+mn-ea"/>
                          <a:cs typeface="+mn-cs"/>
                        </a:rPr>
                        <a:t>2</a:t>
                      </a:r>
                      <a:r>
                        <a:rPr lang="en-US" sz="3200" b="1" kern="1200" dirty="0" smtClean="0">
                          <a:solidFill>
                            <a:schemeClr val="tx1"/>
                          </a:solidFill>
                          <a:latin typeface="+mn-lt"/>
                          <a:ea typeface="+mn-ea"/>
                          <a:cs typeface="+mn-cs"/>
                        </a:rPr>
                        <a:t> </a:t>
                      </a:r>
                      <a:endParaRPr lang="en-US" sz="3200" b="1" kern="1200" baseline="30000" dirty="0">
                        <a:solidFill>
                          <a:schemeClr val="tx1"/>
                        </a:solidFill>
                        <a:latin typeface="+mn-lt"/>
                        <a:ea typeface="+mn-ea"/>
                        <a:cs typeface="+mn-cs"/>
                      </a:endParaRPr>
                    </a:p>
                  </a:txBody>
                  <a:tcPr/>
                </a:tc>
              </a:tr>
              <a:tr h="1056346">
                <a:tc gridSpan="2">
                  <a:txBody>
                    <a:bodyPr/>
                    <a:lstStyle/>
                    <a:p>
                      <a:pPr marL="0" algn="l" defTabSz="914400" rtl="0" eaLnBrk="1" latinLnBrk="0" hangingPunct="1"/>
                      <a:r>
                        <a:rPr lang="en-US" sz="3200" b="1" kern="1200" dirty="0" smtClean="0">
                          <a:solidFill>
                            <a:schemeClr val="tx1"/>
                          </a:solidFill>
                          <a:latin typeface="+mn-lt"/>
                          <a:ea typeface="+mn-ea"/>
                          <a:cs typeface="+mn-cs"/>
                        </a:rPr>
                        <a:t>t</a:t>
                      </a:r>
                      <a:r>
                        <a:rPr lang="en-US" sz="3200" b="1" kern="1200" baseline="-25000" dirty="0" smtClean="0">
                          <a:solidFill>
                            <a:schemeClr val="tx1"/>
                          </a:solidFill>
                          <a:latin typeface="+mn-lt"/>
                          <a:ea typeface="+mn-ea"/>
                          <a:cs typeface="+mn-cs"/>
                        </a:rPr>
                        <a:t>2g</a:t>
                      </a:r>
                      <a:endParaRPr lang="en-US" sz="3200" b="1" kern="1200" baseline="-25000" dirty="0">
                        <a:solidFill>
                          <a:schemeClr val="tx1"/>
                        </a:solidFill>
                        <a:latin typeface="+mn-lt"/>
                        <a:ea typeface="+mn-ea"/>
                        <a:cs typeface="+mn-cs"/>
                      </a:endParaRPr>
                    </a:p>
                  </a:txBody>
                  <a:tcPr/>
                </a:tc>
                <a:tc hMerge="1">
                  <a:txBody>
                    <a:bodyPr/>
                    <a:lstStyle/>
                    <a:p>
                      <a:endParaRPr lang="en-US"/>
                    </a:p>
                  </a:txBody>
                  <a:tcPr/>
                </a:tc>
                <a:tc>
                  <a:txBody>
                    <a:bodyPr/>
                    <a:lstStyle/>
                    <a:p>
                      <a:r>
                        <a:rPr lang="en-US" sz="3200" b="1" kern="1200" dirty="0" err="1" smtClean="0">
                          <a:solidFill>
                            <a:schemeClr val="tx1"/>
                          </a:solidFill>
                          <a:latin typeface="+mn-lt"/>
                          <a:ea typeface="+mn-ea"/>
                          <a:cs typeface="+mn-cs"/>
                        </a:rPr>
                        <a:t>d</a:t>
                      </a:r>
                      <a:r>
                        <a:rPr lang="en-US" sz="3200" b="1" kern="1200" baseline="-25000" dirty="0" err="1" smtClean="0">
                          <a:solidFill>
                            <a:schemeClr val="tx1"/>
                          </a:solidFill>
                          <a:latin typeface="+mn-lt"/>
                          <a:ea typeface="+mn-ea"/>
                          <a:cs typeface="+mn-cs"/>
                        </a:rPr>
                        <a:t>xy</a:t>
                      </a:r>
                      <a:r>
                        <a:rPr lang="en-US" sz="3200" b="1" kern="1200" dirty="0" smtClean="0">
                          <a:solidFill>
                            <a:schemeClr val="tx1"/>
                          </a:solidFill>
                          <a:latin typeface="+mn-lt"/>
                          <a:ea typeface="+mn-ea"/>
                          <a:cs typeface="+mn-cs"/>
                        </a:rPr>
                        <a:t>      </a:t>
                      </a:r>
                      <a:r>
                        <a:rPr lang="en-US" sz="3200" b="1" kern="1200" dirty="0" err="1" smtClean="0">
                          <a:solidFill>
                            <a:schemeClr val="tx1"/>
                          </a:solidFill>
                          <a:latin typeface="+mn-lt"/>
                          <a:ea typeface="+mn-ea"/>
                          <a:cs typeface="+mn-cs"/>
                        </a:rPr>
                        <a:t>d</a:t>
                      </a:r>
                      <a:r>
                        <a:rPr lang="en-US" sz="3200" b="1" kern="1200" baseline="-25000" dirty="0" err="1" smtClean="0">
                          <a:solidFill>
                            <a:schemeClr val="tx1"/>
                          </a:solidFill>
                          <a:latin typeface="+mn-lt"/>
                          <a:ea typeface="+mn-ea"/>
                          <a:cs typeface="+mn-cs"/>
                        </a:rPr>
                        <a:t>xz</a:t>
                      </a:r>
                      <a:r>
                        <a:rPr lang="en-US" sz="3200" b="1" kern="1200" dirty="0" smtClean="0">
                          <a:solidFill>
                            <a:schemeClr val="tx1"/>
                          </a:solidFill>
                          <a:latin typeface="+mn-lt"/>
                          <a:ea typeface="+mn-ea"/>
                          <a:cs typeface="+mn-cs"/>
                        </a:rPr>
                        <a:t>    </a:t>
                      </a:r>
                      <a:r>
                        <a:rPr lang="en-US" sz="3200" b="1" kern="1200" dirty="0" err="1" smtClean="0">
                          <a:solidFill>
                            <a:schemeClr val="tx1"/>
                          </a:solidFill>
                          <a:latin typeface="+mn-lt"/>
                          <a:ea typeface="+mn-ea"/>
                          <a:cs typeface="+mn-cs"/>
                        </a:rPr>
                        <a:t>d</a:t>
                      </a:r>
                      <a:r>
                        <a:rPr lang="en-US" sz="3200" b="1" kern="1200" baseline="-25000" dirty="0" err="1" smtClean="0">
                          <a:solidFill>
                            <a:schemeClr val="tx1"/>
                          </a:solidFill>
                          <a:latin typeface="+mn-lt"/>
                          <a:ea typeface="+mn-ea"/>
                          <a:cs typeface="+mn-cs"/>
                        </a:rPr>
                        <a:t>yz</a:t>
                      </a:r>
                      <a:endParaRPr lang="en-US" sz="3200" b="1" kern="1200" baseline="-250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3312558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8086" y="182880"/>
            <a:ext cx="9323868" cy="6446520"/>
          </a:xfrm>
          <a:prstGeom prst="rect">
            <a:avLst/>
          </a:prstGeom>
        </p:spPr>
      </p:pic>
      <p:sp>
        <p:nvSpPr>
          <p:cNvPr id="3" name="Rectangle 2"/>
          <p:cNvSpPr/>
          <p:nvPr/>
        </p:nvSpPr>
        <p:spPr>
          <a:xfrm>
            <a:off x="5169408" y="5721019"/>
            <a:ext cx="6096000" cy="646331"/>
          </a:xfrm>
          <a:prstGeom prst="rect">
            <a:avLst/>
          </a:prstGeom>
        </p:spPr>
        <p:txBody>
          <a:bodyPr>
            <a:spAutoFit/>
          </a:bodyPr>
          <a:lstStyle/>
          <a:p>
            <a:pPr algn="r" rtl="1"/>
            <a:r>
              <a:rPr lang="ar-SA" b="1" dirty="0" smtClean="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مخطط مستوى طاقة المدارات الجزيئية في معقد ثماني السطوح</a:t>
            </a:r>
            <a:endParaRPr lang="en-US" sz="1600" dirty="0" smtClean="0">
              <a:solidFill>
                <a:srgbClr val="FF0000"/>
              </a:solidFill>
              <a:effectLst/>
              <a:latin typeface="Times New Roman" panose="02020603050405020304" pitchFamily="18" charset="0"/>
              <a:ea typeface="Times New Roman" panose="02020603050405020304" pitchFamily="18" charset="0"/>
            </a:endParaRPr>
          </a:p>
          <a:p>
            <a:pPr algn="r" rtl="1"/>
            <a:r>
              <a:rPr lang="ar-SA" b="1" dirty="0" smtClean="0">
                <a:solidFill>
                  <a:srgbClr val="FF0000"/>
                </a:solidFill>
                <a:effectLst/>
                <a:ea typeface="Times New Roman" panose="02020603050405020304" pitchFamily="18" charset="0"/>
                <a:cs typeface="Simplified Arabic" panose="02020603050405020304" pitchFamily="18" charset="-78"/>
              </a:rPr>
              <a:t>يحتوي على روابط سكما فقط</a:t>
            </a:r>
            <a:endParaRPr lang="en-US" dirty="0">
              <a:solidFill>
                <a:srgbClr val="FF0000"/>
              </a:solidFill>
            </a:endParaRPr>
          </a:p>
        </p:txBody>
      </p:sp>
    </p:spTree>
    <p:extLst>
      <p:ext uri="{BB962C8B-B14F-4D97-AF65-F5344CB8AC3E}">
        <p14:creationId xmlns:p14="http://schemas.microsoft.com/office/powerpoint/2010/main" val="985099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6424" y="804672"/>
            <a:ext cx="9902952" cy="5078313"/>
          </a:xfrm>
          <a:prstGeom prst="rect">
            <a:avLst/>
          </a:prstGeom>
        </p:spPr>
        <p:txBody>
          <a:bodyPr wrap="square">
            <a:spAutoFit/>
          </a:bodyPr>
          <a:lstStyle/>
          <a:p>
            <a:pPr algn="just" rtl="1">
              <a:lnSpc>
                <a:spcPct val="150000"/>
              </a:lnSpc>
            </a:pP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الايون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[Co(NH</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6</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b="1" baseline="30000" dirty="0">
                <a:latin typeface="Times New Roman" panose="02020603050405020304" pitchFamily="18" charset="0"/>
                <a:ea typeface="Times New Roman" panose="02020603050405020304" pitchFamily="18" charset="0"/>
                <a:cs typeface="Times New Roman" panose="02020603050405020304" pitchFamily="18" charset="0"/>
              </a:rPr>
              <a:t>3+ </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معقد واطئ البرم كما لاحظنا سابقا، يحتوي على 18 الكترون, ستة من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Co</a:t>
            </a:r>
            <a:r>
              <a:rPr lang="en-US" sz="2400" b="1" baseline="30000" dirty="0">
                <a:latin typeface="Times New Roman" panose="02020603050405020304" pitchFamily="18" charset="0"/>
                <a:ea typeface="Times New Roman" panose="02020603050405020304" pitchFamily="18" charset="0"/>
                <a:cs typeface="Times New Roman" panose="02020603050405020304" pitchFamily="18" charset="0"/>
              </a:rPr>
              <a:t>3+ </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و 12 الكترون من الليكاندات. هذه الالكترونات تدخل المدارات الجزيئية التسعة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1g</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1u</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a:latin typeface="Times New Roman" panose="02020603050405020304" pitchFamily="18" charset="0"/>
                <a:ea typeface="Times New Roman" panose="02020603050405020304" pitchFamily="18" charset="0"/>
                <a:cs typeface="Times New Roman" panose="02020603050405020304" pitchFamily="18" charset="0"/>
              </a:rPr>
              <a:t>g</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2g</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اما بالنسبة لمعقد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[CoF</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6</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b="1" baseline="30000" dirty="0">
                <a:latin typeface="Times New Roman" panose="02020603050405020304" pitchFamily="18" charset="0"/>
                <a:ea typeface="Times New Roman" panose="02020603050405020304" pitchFamily="18" charset="0"/>
                <a:cs typeface="Times New Roman" panose="02020603050405020304" pitchFamily="18" charset="0"/>
              </a:rPr>
              <a:t>3- </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العالي البرم، فهنالك اربعة الكترونات في مدارات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2g</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واثنان في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a:latin typeface="Times New Roman" panose="02020603050405020304" pitchFamily="18" charset="0"/>
                <a:ea typeface="Times New Roman" panose="02020603050405020304" pitchFamily="18" charset="0"/>
                <a:cs typeface="Times New Roman" panose="02020603050405020304" pitchFamily="18" charset="0"/>
              </a:rPr>
              <a:t>g</a:t>
            </a:r>
            <a:r>
              <a:rPr lang="en-US" sz="2400" b="1" baseline="30000" dirty="0">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اي ان هنالك اربعة الكترونات منفردة. وفيما اذا كان المعقد عالي او واطئ البرم، يعتمد على قيمة الانشطار بين مدارات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2g</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a:latin typeface="Times New Roman" panose="02020603050405020304" pitchFamily="18" charset="0"/>
                <a:ea typeface="Times New Roman" panose="02020603050405020304" pitchFamily="18" charset="0"/>
                <a:cs typeface="Times New Roman" panose="02020603050405020304" pitchFamily="18" charset="0"/>
              </a:rPr>
              <a:t>g</a:t>
            </a:r>
            <a:r>
              <a:rPr lang="en-US" sz="2400" b="1" baseline="30000" dirty="0">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اي على قيمة </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Δ</a:t>
            </a:r>
            <a:r>
              <a:rPr lang="en-US" sz="2400" b="1" baseline="-25000" dirty="0">
                <a:latin typeface="Times New Roman" panose="02020603050405020304" pitchFamily="18" charset="0"/>
                <a:ea typeface="Times New Roman" panose="02020603050405020304" pitchFamily="18" charset="0"/>
                <a:cs typeface="Times New Roman" panose="02020603050405020304" pitchFamily="18" charset="0"/>
              </a:rPr>
              <a:t>o</a:t>
            </a: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 مقارنة مع طاقة الازدواج. </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ان معالجة </a:t>
            </a:r>
            <a:r>
              <a:rPr lang="ar-SA"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نظرية المدار الجزيئي</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لهذا الموضوع يعطي النتيجة نفسها التي اعطتها </a:t>
            </a:r>
            <a:r>
              <a:rPr lang="ar-SA"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نظرية المجال البلوري</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على الرغم من ان النظرية الاخيرة تركز على الجزء المركزي في الشكل السابق، اي على مدارات </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2g</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r>
              <a:rPr lang="en-US" sz="2400" b="1" baseline="30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اما </a:t>
            </a:r>
            <a:r>
              <a:rPr lang="ar-SA"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نظرية رابطة التكافؤ </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وكما لاحظنا، فتركز على الجزء السفلي من الشكل، اي على مدارات </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4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1g</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1u</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a:t>
            </a:r>
            <a:r>
              <a:rPr lang="en-US" sz="2400" b="1" baseline="-250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r>
              <a:rPr lang="ar-S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لذلك نلاحظ ان نظرية المدار الجزيئي تشتمل على كلا النظريتين، رابطة التكافؤ والمجال البلوري.</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696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81671" y="393192"/>
            <a:ext cx="5899347" cy="5115089"/>
          </a:xfrm>
          <a:prstGeom prst="rect">
            <a:avLst/>
          </a:prstGeom>
        </p:spPr>
      </p:pic>
      <p:sp>
        <p:nvSpPr>
          <p:cNvPr id="3" name="Rectangle 2"/>
          <p:cNvSpPr/>
          <p:nvPr/>
        </p:nvSpPr>
        <p:spPr>
          <a:xfrm>
            <a:off x="3534240" y="5932670"/>
            <a:ext cx="5123517" cy="369332"/>
          </a:xfrm>
          <a:prstGeom prst="rect">
            <a:avLst/>
          </a:prstGeom>
        </p:spPr>
        <p:txBody>
          <a:bodyPr wrap="none">
            <a:spAutoFit/>
          </a:bodyPr>
          <a:lstStyle/>
          <a:p>
            <a:pPr algn="r" rtl="1"/>
            <a:r>
              <a:rPr lang="ar-SA" b="1" dirty="0">
                <a:latin typeface="Arial-BoldMT"/>
                <a:ea typeface="Calibri" panose="020F0502020204030204" pitchFamily="34" charset="0"/>
                <a:cs typeface="Arial-BoldMT"/>
              </a:rPr>
              <a:t>مخطط مستويات طاقة الاوربيتالات الجزيئية في   </a:t>
            </a:r>
            <a:r>
              <a:rPr lang="en-US" b="1" dirty="0">
                <a:latin typeface="Calibri-Bold"/>
                <a:ea typeface="Calibri" panose="020F0502020204030204" pitchFamily="34" charset="0"/>
                <a:cs typeface="Calibri-Bold"/>
              </a:rPr>
              <a:t>[Co(NH</a:t>
            </a:r>
            <a:r>
              <a:rPr lang="en-US" sz="1050" b="1" dirty="0">
                <a:latin typeface="Calibri-Bold"/>
                <a:ea typeface="Calibri" panose="020F0502020204030204" pitchFamily="34" charset="0"/>
                <a:cs typeface="Calibri-Bold"/>
              </a:rPr>
              <a:t>3</a:t>
            </a:r>
            <a:r>
              <a:rPr lang="en-US" b="1" dirty="0">
                <a:latin typeface="Calibri-Bold"/>
                <a:ea typeface="Calibri" panose="020F0502020204030204" pitchFamily="34" charset="0"/>
                <a:cs typeface="Calibri-Bold"/>
              </a:rPr>
              <a:t>)</a:t>
            </a:r>
            <a:r>
              <a:rPr lang="en-US" sz="1050" b="1" dirty="0">
                <a:latin typeface="Calibri-Bold"/>
                <a:ea typeface="Calibri" panose="020F0502020204030204" pitchFamily="34" charset="0"/>
                <a:cs typeface="Calibri-Bold"/>
              </a:rPr>
              <a:t>6</a:t>
            </a:r>
            <a:r>
              <a:rPr lang="en-US" b="1" dirty="0">
                <a:latin typeface="Calibri-Bold"/>
                <a:ea typeface="Calibri" panose="020F0502020204030204" pitchFamily="34" charset="0"/>
                <a:cs typeface="Calibri-Bold"/>
              </a:rPr>
              <a:t>]</a:t>
            </a:r>
            <a:r>
              <a:rPr lang="en-US" b="1" baseline="30000" dirty="0">
                <a:latin typeface="Calibri-Bold"/>
                <a:ea typeface="Calibri" panose="020F0502020204030204" pitchFamily="34" charset="0"/>
                <a:cs typeface="Calibri-Bold"/>
              </a:rPr>
              <a:t>3+</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2634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4752" y="589889"/>
            <a:ext cx="9528048" cy="3539430"/>
          </a:xfrm>
          <a:prstGeom prst="rect">
            <a:avLst/>
          </a:prstGeom>
        </p:spPr>
        <p:txBody>
          <a:bodyPr wrap="square">
            <a:spAutoFit/>
          </a:bodyPr>
          <a:lstStyle/>
          <a:p>
            <a:pPr algn="just"/>
            <a:r>
              <a:rPr lang="en-US" sz="2800" b="1" dirty="0">
                <a:latin typeface="Calibri" panose="020F0502020204030204" pitchFamily="34" charset="0"/>
                <a:ea typeface="Times New Roman" panose="02020603050405020304" pitchFamily="18" charset="0"/>
              </a:rPr>
              <a:t>[Co(NH</a:t>
            </a:r>
            <a:r>
              <a:rPr lang="en-US" sz="2800" b="1" baseline="-25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a:t>
            </a:r>
            <a:r>
              <a:rPr lang="en-US" sz="2800" b="1" baseline="-25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lgn="just"/>
            <a:r>
              <a:rPr lang="en-US" sz="2800" b="1" baseline="-25000" dirty="0">
                <a:latin typeface="Calibri" panose="020F0502020204030204" pitchFamily="34" charset="0"/>
                <a:ea typeface="Times New Roman" panose="02020603050405020304" pitchFamily="18" charset="0"/>
              </a:rPr>
              <a:t>27</a:t>
            </a:r>
            <a:r>
              <a:rPr lang="en-US" sz="2800" b="1" dirty="0">
                <a:latin typeface="Calibri" panose="020F0502020204030204" pitchFamily="34" charset="0"/>
                <a:ea typeface="Times New Roman" panose="02020603050405020304" pitchFamily="18" charset="0"/>
              </a:rPr>
              <a:t>Co = [Ar] 3d</a:t>
            </a:r>
            <a:r>
              <a:rPr lang="en-US" sz="2800" b="1" baseline="30000" dirty="0">
                <a:latin typeface="Calibri" panose="020F0502020204030204" pitchFamily="34" charset="0"/>
                <a:ea typeface="Times New Roman" panose="02020603050405020304" pitchFamily="18" charset="0"/>
              </a:rPr>
              <a:t>7</a:t>
            </a:r>
            <a:r>
              <a:rPr lang="en-US" sz="2800" b="1" dirty="0">
                <a:latin typeface="Calibri" panose="020F0502020204030204" pitchFamily="34" charset="0"/>
                <a:ea typeface="Times New Roman" panose="02020603050405020304" pitchFamily="18" charset="0"/>
              </a:rPr>
              <a:t> 4s</a:t>
            </a:r>
            <a:r>
              <a:rPr lang="en-US" sz="2800" b="1" baseline="30000" dirty="0">
                <a:latin typeface="Calibri" panose="020F0502020204030204" pitchFamily="34" charset="0"/>
                <a:ea typeface="Times New Roman" panose="02020603050405020304" pitchFamily="18" charset="0"/>
              </a:rPr>
              <a:t>2</a:t>
            </a:r>
            <a:endParaRPr lang="en-US" sz="2800" dirty="0">
              <a:latin typeface="Times New Roman" panose="02020603050405020304" pitchFamily="18" charset="0"/>
              <a:ea typeface="Times New Roman" panose="02020603050405020304" pitchFamily="18" charset="0"/>
            </a:endParaRPr>
          </a:p>
          <a:p>
            <a:pPr algn="just"/>
            <a:r>
              <a:rPr lang="en-US" sz="2800" b="1" dirty="0">
                <a:latin typeface="Calibri" panose="020F0502020204030204" pitchFamily="34" charset="0"/>
                <a:ea typeface="Times New Roman" panose="02020603050405020304" pitchFamily="18" charset="0"/>
              </a:rPr>
              <a:t>Co</a:t>
            </a:r>
            <a:r>
              <a:rPr lang="en-US" sz="2800" b="1" baseline="30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 = [Ar] 3d</a:t>
            </a:r>
            <a:r>
              <a:rPr lang="en-US" sz="2800" b="1" baseline="30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 4s</a:t>
            </a:r>
            <a:r>
              <a:rPr lang="en-US" sz="2800" b="1" baseline="30000" dirty="0">
                <a:latin typeface="Calibri" panose="020F0502020204030204" pitchFamily="34" charset="0"/>
                <a:ea typeface="Times New Roman" panose="02020603050405020304" pitchFamily="18" charset="0"/>
              </a:rPr>
              <a:t>0</a:t>
            </a:r>
            <a:endParaRPr lang="en-US" sz="2800" dirty="0">
              <a:latin typeface="Times New Roman" panose="02020603050405020304" pitchFamily="18" charset="0"/>
              <a:ea typeface="Times New Roman" panose="02020603050405020304" pitchFamily="18" charset="0"/>
            </a:endParaRPr>
          </a:p>
          <a:p>
            <a:pPr algn="just"/>
            <a:r>
              <a:rPr lang="en-US" sz="2800" b="1" dirty="0">
                <a:latin typeface="Calibri" panose="020F0502020204030204" pitchFamily="34" charset="0"/>
                <a:ea typeface="Times New Roman" panose="02020603050405020304" pitchFamily="18" charset="0"/>
              </a:rPr>
              <a:t>6NH</a:t>
            </a:r>
            <a:r>
              <a:rPr lang="en-US" sz="2800" b="1" baseline="-25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 = 6 * 2 = 12 e</a:t>
            </a:r>
            <a:endParaRPr lang="en-US" sz="2800" dirty="0">
              <a:latin typeface="Times New Roman" panose="02020603050405020304" pitchFamily="18" charset="0"/>
              <a:ea typeface="Times New Roman" panose="02020603050405020304" pitchFamily="18" charset="0"/>
            </a:endParaRPr>
          </a:p>
          <a:p>
            <a:pPr algn="just"/>
            <a:r>
              <a:rPr lang="en-US" sz="2800" b="1" dirty="0">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lgn="just" rtl="1"/>
            <a:r>
              <a:rPr lang="en-US" sz="2800" b="1" dirty="0">
                <a:latin typeface="Times New Roman" panose="02020603050405020304" pitchFamily="18" charset="0"/>
                <a:ea typeface="Times New Roman" panose="02020603050405020304" pitchFamily="18" charset="0"/>
              </a:rPr>
              <a:t>NH</a:t>
            </a:r>
            <a:r>
              <a:rPr lang="en-US" sz="2800" b="1" baseline="-25000" dirty="0">
                <a:latin typeface="Times New Roman" panose="02020603050405020304" pitchFamily="18" charset="0"/>
                <a:ea typeface="Times New Roman" panose="02020603050405020304" pitchFamily="18" charset="0"/>
              </a:rPr>
              <a:t>3</a:t>
            </a:r>
            <a:r>
              <a:rPr lang="ar-SA" sz="2800" b="1" dirty="0">
                <a:latin typeface="Times New Roman" panose="02020603050405020304" pitchFamily="18" charset="0"/>
                <a:ea typeface="Times New Roman" panose="02020603050405020304" pitchFamily="18" charset="0"/>
              </a:rPr>
              <a:t> ليكاند قوي (ضاغط)</a:t>
            </a:r>
            <a:endParaRPr lang="en-US" sz="2800" dirty="0">
              <a:latin typeface="Times New Roman" panose="02020603050405020304" pitchFamily="18" charset="0"/>
              <a:ea typeface="Times New Roman" panose="02020603050405020304" pitchFamily="18" charset="0"/>
            </a:endParaRPr>
          </a:p>
          <a:p>
            <a:pPr algn="just" rtl="1"/>
            <a:r>
              <a:rPr lang="ar-SA" sz="2800" b="1" dirty="0">
                <a:latin typeface="Times New Roman" panose="02020603050405020304" pitchFamily="18" charset="0"/>
                <a:ea typeface="Times New Roman" panose="02020603050405020304" pitchFamily="18" charset="0"/>
              </a:rPr>
              <a:t>المعقد ثماني السطوح</a:t>
            </a:r>
            <a:endParaRPr lang="en-US" sz="2800" dirty="0">
              <a:latin typeface="Times New Roman" panose="02020603050405020304" pitchFamily="18" charset="0"/>
              <a:ea typeface="Times New Roman" panose="02020603050405020304" pitchFamily="18" charset="0"/>
            </a:endParaRPr>
          </a:p>
          <a:p>
            <a:pPr algn="just" rtl="1"/>
            <a:r>
              <a:rPr lang="en-US" sz="2800"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517904" y="4751111"/>
            <a:ext cx="9454896" cy="1384995"/>
          </a:xfrm>
          <a:prstGeom prst="rect">
            <a:avLst/>
          </a:prstGeom>
        </p:spPr>
        <p:txBody>
          <a:bodyPr wrap="square">
            <a:spAutoFit/>
          </a:bodyPr>
          <a:lstStyle/>
          <a:p>
            <a:pPr algn="r" rtl="1"/>
            <a:r>
              <a:rPr lang="ar-IQ" sz="2800" b="1" dirty="0">
                <a:latin typeface="Arial-BoldMT"/>
                <a:ea typeface="Calibri" panose="020F0502020204030204" pitchFamily="34" charset="0"/>
                <a:cs typeface="Arial-BoldMT"/>
              </a:rPr>
              <a:t>الترتيب الالكتروني للمعقد </a:t>
            </a:r>
            <a:r>
              <a:rPr lang="en-US" sz="2800" b="1" dirty="0">
                <a:latin typeface="Calibri" panose="020F0502020204030204" pitchFamily="34" charset="0"/>
                <a:ea typeface="Times New Roman" panose="02020603050405020304" pitchFamily="18" charset="0"/>
              </a:rPr>
              <a:t>[Co(NH</a:t>
            </a:r>
            <a:r>
              <a:rPr lang="en-US" sz="2800" b="1" baseline="-25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a:t>
            </a:r>
            <a:r>
              <a:rPr lang="en-US" sz="2800" b="1" baseline="-25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3+ </a:t>
            </a:r>
            <a:r>
              <a:rPr lang="ar-IQ" sz="2800" b="1" dirty="0">
                <a:latin typeface="Arial-BoldMT"/>
                <a:ea typeface="Calibri" panose="020F0502020204030204" pitchFamily="34" charset="0"/>
                <a:cs typeface="Arial-BoldMT"/>
              </a:rPr>
              <a:t>هو:</a:t>
            </a:r>
            <a:endParaRPr lang="en-US" sz="2800" dirty="0">
              <a:latin typeface="Times New Roman" panose="02020603050405020304" pitchFamily="18" charset="0"/>
              <a:ea typeface="Times New Roman" panose="02020603050405020304" pitchFamily="18" charset="0"/>
            </a:endParaRPr>
          </a:p>
          <a:p>
            <a:pPr algn="r" rtl="1"/>
            <a:r>
              <a:rPr lang="ar-SA" sz="2800" b="1" dirty="0">
                <a:latin typeface="Arial-BoldMT"/>
                <a:ea typeface="Calibri" panose="020F0502020204030204" pitchFamily="34" charset="0"/>
                <a:cs typeface="Arial-BoldMT"/>
              </a:rPr>
              <a:t> </a:t>
            </a:r>
            <a:endParaRPr lang="en-US" sz="2800" dirty="0">
              <a:latin typeface="Times New Roman" panose="02020603050405020304" pitchFamily="18" charset="0"/>
              <a:ea typeface="Times New Roman" panose="02020603050405020304" pitchFamily="18" charset="0"/>
            </a:endParaRPr>
          </a:p>
          <a:p>
            <a:r>
              <a:rPr lang="en-US" sz="2800" b="1" dirty="0">
                <a:latin typeface="Calibri" panose="020F0502020204030204" pitchFamily="34" charset="0"/>
                <a:ea typeface="Times New Roman" panose="02020603050405020304" pitchFamily="18" charset="0"/>
              </a:rPr>
              <a:t>[Co(NH</a:t>
            </a:r>
            <a:r>
              <a:rPr lang="en-US" sz="2800" b="1" baseline="-25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a:t>
            </a:r>
            <a:r>
              <a:rPr lang="en-US" sz="2800" b="1" baseline="-25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 = (a1g)</a:t>
            </a:r>
            <a:r>
              <a:rPr lang="en-US" sz="2800" b="1" baseline="30000" dirty="0">
                <a:latin typeface="Calibri" panose="020F0502020204030204" pitchFamily="34" charset="0"/>
                <a:ea typeface="Times New Roman" panose="02020603050405020304" pitchFamily="18" charset="0"/>
              </a:rPr>
              <a:t>2</a:t>
            </a:r>
            <a:r>
              <a:rPr lang="en-US" sz="2800" b="1" dirty="0">
                <a:latin typeface="Calibri" panose="020F0502020204030204" pitchFamily="34" charset="0"/>
                <a:ea typeface="Times New Roman" panose="02020603050405020304" pitchFamily="18" charset="0"/>
              </a:rPr>
              <a:t> (t1u)</a:t>
            </a:r>
            <a:r>
              <a:rPr lang="en-US" sz="2800" b="1" baseline="30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 (</a:t>
            </a:r>
            <a:r>
              <a:rPr lang="en-US" sz="2800" b="1" dirty="0" err="1">
                <a:latin typeface="Calibri" panose="020F0502020204030204" pitchFamily="34" charset="0"/>
                <a:ea typeface="Times New Roman" panose="02020603050405020304" pitchFamily="18" charset="0"/>
              </a:rPr>
              <a:t>eg</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4</a:t>
            </a:r>
            <a:r>
              <a:rPr lang="en-US" sz="2800" b="1" dirty="0">
                <a:latin typeface="Calibri" panose="020F0502020204030204" pitchFamily="34" charset="0"/>
                <a:ea typeface="Times New Roman" panose="02020603050405020304" pitchFamily="18" charset="0"/>
              </a:rPr>
              <a:t> (t2g)</a:t>
            </a:r>
            <a:r>
              <a:rPr lang="en-US" sz="2800" b="1" baseline="30000" dirty="0">
                <a:latin typeface="Calibri" panose="020F0502020204030204" pitchFamily="34" charset="0"/>
                <a:ea typeface="Times New Roman" panose="02020603050405020304" pitchFamily="18" charset="0"/>
              </a:rPr>
              <a:t>6</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891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88387" y="270272"/>
            <a:ext cx="6416954" cy="5106399"/>
          </a:xfrm>
          <a:prstGeom prst="rect">
            <a:avLst/>
          </a:prstGeom>
        </p:spPr>
      </p:pic>
      <p:sp>
        <p:nvSpPr>
          <p:cNvPr id="3" name="Rectangle 2"/>
          <p:cNvSpPr/>
          <p:nvPr/>
        </p:nvSpPr>
        <p:spPr>
          <a:xfrm>
            <a:off x="3434845" y="6042398"/>
            <a:ext cx="5277407" cy="400110"/>
          </a:xfrm>
          <a:prstGeom prst="rect">
            <a:avLst/>
          </a:prstGeom>
        </p:spPr>
        <p:txBody>
          <a:bodyPr wrap="none">
            <a:spAutoFit/>
          </a:bodyPr>
          <a:lstStyle/>
          <a:p>
            <a:pPr algn="r" rtl="1"/>
            <a:r>
              <a:rPr lang="ar-SA" sz="2000" b="1" dirty="0">
                <a:latin typeface="Times New Roman" panose="02020603050405020304" pitchFamily="18" charset="0"/>
                <a:ea typeface="Calibri" panose="020F0502020204030204" pitchFamily="34" charset="0"/>
                <a:cs typeface="Times New Roman" panose="02020603050405020304" pitchFamily="18" charset="0"/>
              </a:rPr>
              <a:t>مخطط مستويات طاقة الاوربيتالات الجزيئية في  </a:t>
            </a:r>
            <a:r>
              <a:rPr lang="en-US" sz="2000" b="1" dirty="0">
                <a:latin typeface="Times New Roman" panose="02020603050405020304" pitchFamily="18" charset="0"/>
                <a:ea typeface="Calibri" panose="020F0502020204030204" pitchFamily="34" charset="0"/>
                <a:cs typeface="Times New Roman" panose="02020603050405020304" pitchFamily="18" charset="0"/>
              </a:rPr>
              <a:t>[CoF6]</a:t>
            </a:r>
            <a:r>
              <a:rPr lang="en-US" sz="2000" b="1" baseline="30000" dirty="0">
                <a:latin typeface="Times New Roman" panose="02020603050405020304" pitchFamily="18" charset="0"/>
                <a:ea typeface="Calibri" panose="020F0502020204030204" pitchFamily="34" charset="0"/>
                <a:cs typeface="Times New Roman" panose="02020603050405020304" pitchFamily="18" charset="0"/>
              </a:rPr>
              <a:t>3+</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ar-SA" sz="20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7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448" y="512064"/>
            <a:ext cx="9601200" cy="3108543"/>
          </a:xfrm>
          <a:prstGeom prst="rect">
            <a:avLst/>
          </a:prstGeom>
        </p:spPr>
        <p:txBody>
          <a:bodyPr wrap="square">
            <a:spAutoFit/>
          </a:bodyPr>
          <a:lstStyle/>
          <a:p>
            <a:pPr algn="just"/>
            <a:r>
              <a:rPr lang="en-US" sz="2800" b="1" dirty="0">
                <a:latin typeface="Calibri" panose="020F0502020204030204" pitchFamily="34" charset="0"/>
                <a:ea typeface="Times New Roman" panose="02020603050405020304" pitchFamily="18" charset="0"/>
              </a:rPr>
              <a:t>[CoF</a:t>
            </a:r>
            <a:r>
              <a:rPr lang="en-US" sz="2800" b="1" baseline="-25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lgn="just"/>
            <a:r>
              <a:rPr lang="en-US" sz="2800" b="1" baseline="-25000" dirty="0">
                <a:latin typeface="Calibri" panose="020F0502020204030204" pitchFamily="34" charset="0"/>
                <a:ea typeface="Times New Roman" panose="02020603050405020304" pitchFamily="18" charset="0"/>
              </a:rPr>
              <a:t>27</a:t>
            </a:r>
            <a:r>
              <a:rPr lang="en-US" sz="2800" b="1" dirty="0">
                <a:latin typeface="Calibri" panose="020F0502020204030204" pitchFamily="34" charset="0"/>
                <a:ea typeface="Times New Roman" panose="02020603050405020304" pitchFamily="18" charset="0"/>
              </a:rPr>
              <a:t>Co = [Ar] 3d</a:t>
            </a:r>
            <a:r>
              <a:rPr lang="en-US" sz="2800" b="1" baseline="30000" dirty="0">
                <a:latin typeface="Calibri" panose="020F0502020204030204" pitchFamily="34" charset="0"/>
                <a:ea typeface="Times New Roman" panose="02020603050405020304" pitchFamily="18" charset="0"/>
              </a:rPr>
              <a:t>7</a:t>
            </a:r>
            <a:r>
              <a:rPr lang="en-US" sz="2800" b="1" dirty="0">
                <a:latin typeface="Calibri" panose="020F0502020204030204" pitchFamily="34" charset="0"/>
                <a:ea typeface="Times New Roman" panose="02020603050405020304" pitchFamily="18" charset="0"/>
              </a:rPr>
              <a:t> 4s</a:t>
            </a:r>
            <a:r>
              <a:rPr lang="en-US" sz="2800" b="1" baseline="30000" dirty="0">
                <a:latin typeface="Calibri" panose="020F0502020204030204" pitchFamily="34" charset="0"/>
                <a:ea typeface="Times New Roman" panose="02020603050405020304" pitchFamily="18" charset="0"/>
              </a:rPr>
              <a:t>2</a:t>
            </a:r>
            <a:endParaRPr lang="en-US" sz="2800" dirty="0">
              <a:latin typeface="Times New Roman" panose="02020603050405020304" pitchFamily="18" charset="0"/>
              <a:ea typeface="Times New Roman" panose="02020603050405020304" pitchFamily="18" charset="0"/>
            </a:endParaRPr>
          </a:p>
          <a:p>
            <a:pPr algn="just"/>
            <a:r>
              <a:rPr lang="en-US" sz="2800" b="1" dirty="0">
                <a:latin typeface="Calibri" panose="020F0502020204030204" pitchFamily="34" charset="0"/>
                <a:ea typeface="Times New Roman" panose="02020603050405020304" pitchFamily="18" charset="0"/>
              </a:rPr>
              <a:t>Co</a:t>
            </a:r>
            <a:r>
              <a:rPr lang="en-US" sz="2800" b="1" baseline="30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 = [Ar] 3d</a:t>
            </a:r>
            <a:r>
              <a:rPr lang="en-US" sz="2800" b="1" baseline="30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 4s</a:t>
            </a:r>
            <a:r>
              <a:rPr lang="en-US" sz="2800" b="1" baseline="30000" dirty="0">
                <a:latin typeface="Calibri" panose="020F0502020204030204" pitchFamily="34" charset="0"/>
                <a:ea typeface="Times New Roman" panose="02020603050405020304" pitchFamily="18" charset="0"/>
              </a:rPr>
              <a:t>0</a:t>
            </a:r>
            <a:endParaRPr lang="en-US" sz="2800" dirty="0">
              <a:latin typeface="Times New Roman" panose="02020603050405020304" pitchFamily="18" charset="0"/>
              <a:ea typeface="Times New Roman" panose="02020603050405020304" pitchFamily="18" charset="0"/>
            </a:endParaRPr>
          </a:p>
          <a:p>
            <a:pPr algn="just"/>
            <a:r>
              <a:rPr lang="en-US" sz="2800" b="1" dirty="0">
                <a:latin typeface="Calibri" panose="020F0502020204030204" pitchFamily="34" charset="0"/>
                <a:ea typeface="Times New Roman" panose="02020603050405020304" pitchFamily="18" charset="0"/>
              </a:rPr>
              <a:t>6F</a:t>
            </a:r>
            <a:r>
              <a:rPr lang="en-US" sz="2800" b="1" baseline="30000" dirty="0">
                <a:latin typeface="Calibri" panose="020F0502020204030204" pitchFamily="34" charset="0"/>
                <a:ea typeface="Times New Roman" panose="02020603050405020304" pitchFamily="18" charset="0"/>
              </a:rPr>
              <a:t>-</a:t>
            </a:r>
            <a:r>
              <a:rPr lang="en-US" sz="2800" b="1" dirty="0">
                <a:latin typeface="Calibri" panose="020F0502020204030204" pitchFamily="34" charset="0"/>
                <a:ea typeface="Times New Roman" panose="02020603050405020304" pitchFamily="18" charset="0"/>
              </a:rPr>
              <a:t> = 6 * 2 = 12 e</a:t>
            </a:r>
            <a:endParaRPr lang="en-US" sz="2800" dirty="0">
              <a:latin typeface="Times New Roman" panose="02020603050405020304" pitchFamily="18" charset="0"/>
              <a:ea typeface="Times New Roman" panose="02020603050405020304" pitchFamily="18" charset="0"/>
            </a:endParaRPr>
          </a:p>
          <a:p>
            <a:pPr algn="just"/>
            <a:r>
              <a:rPr lang="en-US" sz="2800" b="1" dirty="0">
                <a:latin typeface="Calibri" panose="020F050202020403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lgn="just" rtl="1"/>
            <a:r>
              <a:rPr lang="en-US" sz="2800" b="1" dirty="0" smtClean="0">
                <a:latin typeface="Calibri" panose="020F0502020204030204" pitchFamily="34" charset="0"/>
                <a:ea typeface="Times New Roman" panose="02020603050405020304" pitchFamily="18" charset="0"/>
              </a:rPr>
              <a:t>F</a:t>
            </a:r>
            <a:r>
              <a:rPr lang="en-US" sz="2800" b="1" baseline="30000" dirty="0" smtClean="0">
                <a:latin typeface="Calibri" panose="020F0502020204030204" pitchFamily="34" charset="0"/>
                <a:ea typeface="Times New Roman" panose="02020603050405020304" pitchFamily="18" charset="0"/>
              </a:rPr>
              <a:t>-</a:t>
            </a:r>
            <a:r>
              <a:rPr lang="ar-IQ" sz="2800" b="1" baseline="30000" dirty="0" smtClean="0">
                <a:latin typeface="Calibri" panose="020F0502020204030204" pitchFamily="34" charset="0"/>
                <a:ea typeface="Times New Roman" panose="02020603050405020304" pitchFamily="18" charset="0"/>
              </a:rPr>
              <a:t> </a:t>
            </a:r>
            <a:r>
              <a:rPr lang="en-US" sz="2800" b="1" baseline="30000" dirty="0" smtClean="0">
                <a:latin typeface="Calibri" panose="020F0502020204030204" pitchFamily="34" charset="0"/>
                <a:ea typeface="Times New Roman" panose="02020603050405020304" pitchFamily="18" charset="0"/>
              </a:rPr>
              <a:t> </a:t>
            </a:r>
            <a:r>
              <a:rPr lang="ar-SA" sz="2800" b="1" dirty="0">
                <a:latin typeface="Times New Roman" panose="02020603050405020304" pitchFamily="18" charset="0"/>
                <a:ea typeface="Times New Roman" panose="02020603050405020304" pitchFamily="18" charset="0"/>
              </a:rPr>
              <a:t>ليكاند ضعيف (غير ضاغط)</a:t>
            </a:r>
            <a:endParaRPr lang="en-US" sz="2800" dirty="0">
              <a:latin typeface="Times New Roman" panose="02020603050405020304" pitchFamily="18" charset="0"/>
              <a:ea typeface="Times New Roman" panose="02020603050405020304" pitchFamily="18" charset="0"/>
            </a:endParaRPr>
          </a:p>
          <a:p>
            <a:pPr algn="r" rtl="1"/>
            <a:r>
              <a:rPr lang="ar-SA" sz="2800" b="1" dirty="0">
                <a:ea typeface="Times New Roman" panose="02020603050405020304" pitchFamily="18" charset="0"/>
                <a:cs typeface="Times New Roman" panose="02020603050405020304" pitchFamily="18" charset="0"/>
              </a:rPr>
              <a:t>المعقد ثماني السطوح</a:t>
            </a:r>
            <a:endParaRPr lang="en-US" sz="2800" dirty="0"/>
          </a:p>
        </p:txBody>
      </p:sp>
      <p:sp>
        <p:nvSpPr>
          <p:cNvPr id="3" name="Rectangle 2"/>
          <p:cNvSpPr/>
          <p:nvPr/>
        </p:nvSpPr>
        <p:spPr>
          <a:xfrm>
            <a:off x="1527048" y="4270248"/>
            <a:ext cx="9308592" cy="1815882"/>
          </a:xfrm>
          <a:prstGeom prst="rect">
            <a:avLst/>
          </a:prstGeom>
        </p:spPr>
        <p:txBody>
          <a:bodyPr wrap="square">
            <a:spAutoFit/>
          </a:bodyPr>
          <a:lstStyle/>
          <a:p>
            <a:pPr algn="r" rtl="1"/>
            <a:r>
              <a:rPr lang="ar-IQ" sz="2800" b="1" dirty="0">
                <a:latin typeface="Arial-BoldMT"/>
                <a:ea typeface="Calibri" panose="020F0502020204030204" pitchFamily="34" charset="0"/>
                <a:cs typeface="Arial-BoldMT"/>
              </a:rPr>
              <a:t>الترتيب الالكتروني للمعقد </a:t>
            </a:r>
            <a:r>
              <a:rPr lang="en-US" sz="2800" b="1" dirty="0">
                <a:latin typeface="Calibri" panose="020F0502020204030204" pitchFamily="34" charset="0"/>
                <a:ea typeface="Times New Roman" panose="02020603050405020304" pitchFamily="18" charset="0"/>
              </a:rPr>
              <a:t>[CoF</a:t>
            </a:r>
            <a:r>
              <a:rPr lang="en-US" sz="2800" b="1" baseline="-25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3- </a:t>
            </a:r>
            <a:r>
              <a:rPr lang="ar-IQ" sz="2800" b="1" baseline="30000" dirty="0" smtClean="0">
                <a:latin typeface="Calibri" panose="020F0502020204030204" pitchFamily="34" charset="0"/>
                <a:ea typeface="Times New Roman" panose="02020603050405020304" pitchFamily="18" charset="0"/>
              </a:rPr>
              <a:t> </a:t>
            </a:r>
            <a:r>
              <a:rPr lang="ar-IQ" sz="2800" b="1" dirty="0" smtClean="0">
                <a:latin typeface="Arial-BoldMT"/>
                <a:ea typeface="Calibri" panose="020F0502020204030204" pitchFamily="34" charset="0"/>
                <a:cs typeface="Arial-BoldMT"/>
              </a:rPr>
              <a:t>هو</a:t>
            </a:r>
            <a:r>
              <a:rPr lang="ar-IQ" sz="2800" b="1" dirty="0">
                <a:latin typeface="Arial-BoldMT"/>
                <a:ea typeface="Calibri" panose="020F0502020204030204" pitchFamily="34" charset="0"/>
                <a:cs typeface="Arial-BoldMT"/>
              </a:rPr>
              <a:t>:</a:t>
            </a:r>
            <a:endParaRPr lang="en-US" sz="2800" dirty="0">
              <a:latin typeface="Times New Roman" panose="02020603050405020304" pitchFamily="18" charset="0"/>
              <a:ea typeface="Times New Roman" panose="02020603050405020304" pitchFamily="18" charset="0"/>
            </a:endParaRPr>
          </a:p>
          <a:p>
            <a:pPr algn="r" rtl="1"/>
            <a:r>
              <a:rPr lang="ar-SA" sz="2800" b="1" dirty="0">
                <a:latin typeface="Arial-BoldMT"/>
                <a:ea typeface="Calibri" panose="020F0502020204030204" pitchFamily="34" charset="0"/>
                <a:cs typeface="Arial-BoldMT"/>
              </a:rPr>
              <a:t> </a:t>
            </a:r>
            <a:endParaRPr lang="en-US" sz="2800" dirty="0">
              <a:latin typeface="Times New Roman" panose="02020603050405020304" pitchFamily="18" charset="0"/>
              <a:ea typeface="Times New Roman" panose="02020603050405020304" pitchFamily="18" charset="0"/>
            </a:endParaRPr>
          </a:p>
          <a:p>
            <a:r>
              <a:rPr lang="en-US" sz="2800" b="1" dirty="0">
                <a:latin typeface="Calibri" panose="020F0502020204030204" pitchFamily="34" charset="0"/>
                <a:ea typeface="Times New Roman" panose="02020603050405020304" pitchFamily="18" charset="0"/>
              </a:rPr>
              <a:t>[CoF</a:t>
            </a:r>
            <a:r>
              <a:rPr lang="en-US" sz="2800" b="1" baseline="-25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3-</a:t>
            </a:r>
            <a:r>
              <a:rPr lang="en-US" sz="2800" b="1" dirty="0">
                <a:latin typeface="Calibri" panose="020F0502020204030204" pitchFamily="34" charset="0"/>
                <a:ea typeface="Times New Roman" panose="02020603050405020304" pitchFamily="18" charset="0"/>
              </a:rPr>
              <a:t> = (a1g)</a:t>
            </a:r>
            <a:r>
              <a:rPr lang="en-US" sz="2800" b="1" baseline="30000" dirty="0">
                <a:latin typeface="Calibri" panose="020F0502020204030204" pitchFamily="34" charset="0"/>
                <a:ea typeface="Times New Roman" panose="02020603050405020304" pitchFamily="18" charset="0"/>
              </a:rPr>
              <a:t>2</a:t>
            </a:r>
            <a:r>
              <a:rPr lang="en-US" sz="2800" b="1" dirty="0">
                <a:latin typeface="Calibri" panose="020F0502020204030204" pitchFamily="34" charset="0"/>
                <a:ea typeface="Times New Roman" panose="02020603050405020304" pitchFamily="18" charset="0"/>
              </a:rPr>
              <a:t> (t1u)</a:t>
            </a:r>
            <a:r>
              <a:rPr lang="en-US" sz="2800" b="1" baseline="30000" dirty="0">
                <a:latin typeface="Calibri" panose="020F0502020204030204" pitchFamily="34" charset="0"/>
                <a:ea typeface="Times New Roman" panose="02020603050405020304" pitchFamily="18" charset="0"/>
              </a:rPr>
              <a:t>6</a:t>
            </a:r>
            <a:r>
              <a:rPr lang="en-US" sz="2800" b="1" dirty="0">
                <a:latin typeface="Calibri" panose="020F0502020204030204" pitchFamily="34" charset="0"/>
                <a:ea typeface="Times New Roman" panose="02020603050405020304" pitchFamily="18" charset="0"/>
              </a:rPr>
              <a:t> (</a:t>
            </a:r>
            <a:r>
              <a:rPr lang="en-US" sz="2800" b="1" dirty="0" err="1">
                <a:latin typeface="Calibri" panose="020F0502020204030204" pitchFamily="34" charset="0"/>
                <a:ea typeface="Times New Roman" panose="02020603050405020304" pitchFamily="18" charset="0"/>
              </a:rPr>
              <a:t>eg</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4</a:t>
            </a:r>
            <a:r>
              <a:rPr lang="en-US" sz="2800" b="1" dirty="0">
                <a:latin typeface="Calibri" panose="020F0502020204030204" pitchFamily="34" charset="0"/>
                <a:ea typeface="Times New Roman" panose="02020603050405020304" pitchFamily="18" charset="0"/>
              </a:rPr>
              <a:t> (t2g)</a:t>
            </a:r>
            <a:r>
              <a:rPr lang="en-US" sz="2800" b="1" baseline="30000" dirty="0">
                <a:latin typeface="Calibri" panose="020F0502020204030204" pitchFamily="34" charset="0"/>
                <a:ea typeface="Times New Roman" panose="02020603050405020304" pitchFamily="18" charset="0"/>
              </a:rPr>
              <a:t>4</a:t>
            </a:r>
            <a:r>
              <a:rPr lang="en-US" sz="2800" b="1" dirty="0">
                <a:latin typeface="Calibri" panose="020F0502020204030204" pitchFamily="34" charset="0"/>
                <a:ea typeface="Times New Roman" panose="02020603050405020304" pitchFamily="18" charset="0"/>
              </a:rPr>
              <a:t> (</a:t>
            </a:r>
            <a:r>
              <a:rPr lang="en-US" sz="2800" b="1" dirty="0" err="1">
                <a:latin typeface="Calibri" panose="020F0502020204030204" pitchFamily="34" charset="0"/>
                <a:ea typeface="Times New Roman" panose="02020603050405020304" pitchFamily="18" charset="0"/>
              </a:rPr>
              <a:t>eg</a:t>
            </a:r>
            <a:r>
              <a:rPr lang="en-US" sz="2800" b="1" dirty="0">
                <a:latin typeface="Calibri" panose="020F0502020204030204" pitchFamily="34" charset="0"/>
                <a:ea typeface="Times New Roman" panose="02020603050405020304" pitchFamily="18" charset="0"/>
              </a:rPr>
              <a:t>*)</a:t>
            </a:r>
            <a:r>
              <a:rPr lang="en-US" sz="2800" b="1" baseline="30000" dirty="0">
                <a:latin typeface="Calibri" panose="020F0502020204030204" pitchFamily="34" charset="0"/>
                <a:ea typeface="Times New Roman" panose="02020603050405020304" pitchFamily="18" charset="0"/>
              </a:rPr>
              <a:t>2</a:t>
            </a:r>
            <a:r>
              <a:rPr lang="en-US" sz="2800" b="1" dirty="0">
                <a:latin typeface="Calibri" panose="020F050202020403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lgn="r" rtl="1"/>
            <a:r>
              <a:rPr lang="ar-IQ" sz="2800"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035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40428" y="320040"/>
            <a:ext cx="10505052" cy="4709160"/>
          </a:xfrm>
          <a:prstGeom prst="rect">
            <a:avLst/>
          </a:prstGeom>
        </p:spPr>
      </p:pic>
      <p:sp>
        <p:nvSpPr>
          <p:cNvPr id="3" name="Rectangle 2"/>
          <p:cNvSpPr/>
          <p:nvPr/>
        </p:nvSpPr>
        <p:spPr>
          <a:xfrm>
            <a:off x="1571712" y="5691134"/>
            <a:ext cx="8842484" cy="461665"/>
          </a:xfrm>
          <a:prstGeom prst="rect">
            <a:avLst/>
          </a:prstGeom>
        </p:spPr>
        <p:txBody>
          <a:bodyPr wrap="square">
            <a:spAutoFit/>
          </a:bodyPr>
          <a:lstStyle/>
          <a:p>
            <a:pPr algn="ctr" rtl="1"/>
            <a:r>
              <a:rPr lang="ar-SA" sz="2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تكون مدارات جزيئية بواسطة الاتحاد الخطي لمدارات </a:t>
            </a:r>
            <a:r>
              <a:rPr lang="en-US" sz="2400" b="1" dirty="0" smtClean="0">
                <a:effectLst/>
                <a:latin typeface="Simplified Arabic" panose="02020603050405020304" pitchFamily="18" charset="-78"/>
                <a:ea typeface="Times New Roman" panose="02020603050405020304" pitchFamily="18" charset="0"/>
              </a:rPr>
              <a:t>s</a:t>
            </a:r>
            <a:r>
              <a:rPr lang="ar-SA" sz="2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الذرية</a:t>
            </a:r>
            <a:r>
              <a:rPr lang="ar-SA" sz="2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2355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4902" y="711446"/>
            <a:ext cx="6923691" cy="523220"/>
          </a:xfrm>
          <a:prstGeom prst="rect">
            <a:avLst/>
          </a:prstGeom>
        </p:spPr>
        <p:txBody>
          <a:bodyPr wrap="none">
            <a:spAutoFit/>
          </a:bodyPr>
          <a:lstStyle/>
          <a:p>
            <a:pPr algn="r" rtl="1"/>
            <a:r>
              <a:rPr lang="ar-SA"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تطبيق النظرية على معقد رباعي السطوح </a:t>
            </a:r>
            <a:r>
              <a:rPr lang="el-G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(tetrahedral)</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21208" y="1576995"/>
            <a:ext cx="10767385" cy="3416320"/>
          </a:xfrm>
          <a:prstGeom prst="rect">
            <a:avLst/>
          </a:prstGeom>
        </p:spPr>
        <p:txBody>
          <a:bodyPr wrap="square">
            <a:spAutoFit/>
          </a:bodyPr>
          <a:lstStyle/>
          <a:p>
            <a:pPr algn="r" rtl="1"/>
            <a:r>
              <a:rPr lang="ar-SA" sz="2400" dirty="0">
                <a:latin typeface="Times New Roman" panose="02020603050405020304" pitchFamily="18" charset="0"/>
                <a:ea typeface="Times New Roman" panose="02020603050405020304" pitchFamily="18" charset="0"/>
                <a:cs typeface="Times New Roman" panose="02020603050405020304" pitchFamily="18" charset="0"/>
              </a:rPr>
              <a:t>إذا اعتبرنا معقد رباعي السطوح </a:t>
            </a:r>
            <a:r>
              <a:rPr lang="el-GR" sz="2400" dirty="0" smtClean="0">
                <a:latin typeface="Times New Roman" panose="02020603050405020304" pitchFamily="18" charset="0"/>
                <a:ea typeface="Times New Roman" panose="02020603050405020304" pitchFamily="18" charset="0"/>
                <a:cs typeface="Times New Roman" panose="02020603050405020304" pitchFamily="18" charset="0"/>
              </a:rPr>
              <a:t>ML4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ea typeface="Times New Roman" panose="02020603050405020304" pitchFamily="18" charset="0"/>
                <a:cs typeface="Times New Roman" panose="02020603050405020304" pitchFamily="18" charset="0"/>
              </a:rPr>
              <a:t>و </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افترضنا بأن ترابط </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σ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ea typeface="Times New Roman" panose="02020603050405020304" pitchFamily="18" charset="0"/>
                <a:cs typeface="Times New Roman" panose="02020603050405020304" pitchFamily="18" charset="0"/>
              </a:rPr>
              <a:t>هو </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المهم فقط.</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ea typeface="Times New Roman" panose="02020603050405020304" pitchFamily="18" charset="0"/>
                <a:cs typeface="Times New Roman" panose="02020603050405020304" pitchFamily="18" charset="0"/>
              </a:rPr>
              <a:t>نجد أن الأوربيتالات الذرية المناسبة لتكوين روابط من نوع </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σ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ea typeface="Times New Roman" panose="02020603050405020304" pitchFamily="18" charset="0"/>
                <a:cs typeface="Times New Roman" panose="02020603050405020304" pitchFamily="18" charset="0"/>
              </a:rPr>
              <a:t>كالتالي</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el-GR" sz="2400" b="1" dirty="0">
                <a:latin typeface="Times New Roman" panose="02020603050405020304" pitchFamily="18" charset="0"/>
                <a:ea typeface="Times New Roman" panose="02020603050405020304" pitchFamily="18" charset="0"/>
                <a:cs typeface="Times New Roman" panose="02020603050405020304" pitchFamily="18" charset="0"/>
              </a:rPr>
              <a:t>4s (a1g) , 3d</a:t>
            </a:r>
            <a:r>
              <a:rPr lang="el-GR" sz="2400" b="1" baseline="-25000" dirty="0">
                <a:latin typeface="Times New Roman" panose="02020603050405020304" pitchFamily="18" charset="0"/>
                <a:ea typeface="Times New Roman" panose="02020603050405020304" pitchFamily="18" charset="0"/>
                <a:cs typeface="Times New Roman" panose="02020603050405020304" pitchFamily="18" charset="0"/>
              </a:rPr>
              <a:t>xy</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 , 3d</a:t>
            </a:r>
            <a:r>
              <a:rPr lang="el-GR" sz="2400" b="1" baseline="-25000" dirty="0">
                <a:latin typeface="Times New Roman" panose="02020603050405020304" pitchFamily="18" charset="0"/>
                <a:ea typeface="Times New Roman" panose="02020603050405020304" pitchFamily="18" charset="0"/>
                <a:cs typeface="Times New Roman" panose="02020603050405020304" pitchFamily="18" charset="0"/>
              </a:rPr>
              <a:t>xz</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 , 3d</a:t>
            </a:r>
            <a:r>
              <a:rPr lang="el-GR" sz="2400" b="1" baseline="-25000" dirty="0">
                <a:latin typeface="Times New Roman" panose="02020603050405020304" pitchFamily="18" charset="0"/>
                <a:ea typeface="Times New Roman" panose="02020603050405020304" pitchFamily="18" charset="0"/>
                <a:cs typeface="Times New Roman" panose="02020603050405020304" pitchFamily="18" charset="0"/>
              </a:rPr>
              <a:t>yz</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(t</a:t>
            </a:r>
            <a:r>
              <a:rPr lang="el-GR" sz="2400" b="1" baseline="-25000" dirty="0">
                <a:latin typeface="Times New Roman" panose="02020603050405020304" pitchFamily="18" charset="0"/>
                <a:ea typeface="Times New Roman" panose="02020603050405020304" pitchFamily="18" charset="0"/>
                <a:cs typeface="Times New Roman" panose="02020603050405020304" pitchFamily="18" charset="0"/>
              </a:rPr>
              <a:t>2g</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IQ"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ea typeface="Times New Roman" panose="02020603050405020304" pitchFamily="18" charset="0"/>
                <a:cs typeface="Times New Roman" panose="02020603050405020304" pitchFamily="18" charset="0"/>
              </a:rPr>
              <a:t>أما الأوربيتالات </a:t>
            </a:r>
            <a:r>
              <a:rPr lang="el-GR" sz="2400" b="1" dirty="0" smtClean="0">
                <a:latin typeface="Times New Roman" panose="02020603050405020304" pitchFamily="18" charset="0"/>
                <a:ea typeface="Times New Roman" panose="02020603050405020304" pitchFamily="18" charset="0"/>
                <a:cs typeface="Times New Roman" panose="02020603050405020304" pitchFamily="18" charset="0"/>
              </a:rPr>
              <a:t>3d</a:t>
            </a:r>
            <a:r>
              <a:rPr lang="el-GR" sz="2400" b="1" baseline="-25000" dirty="0" smtClean="0">
                <a:latin typeface="Times New Roman" panose="02020603050405020304" pitchFamily="18" charset="0"/>
                <a:ea typeface="Times New Roman" panose="02020603050405020304" pitchFamily="18" charset="0"/>
                <a:cs typeface="Times New Roman" panose="02020603050405020304" pitchFamily="18" charset="0"/>
              </a:rPr>
              <a:t>z</a:t>
            </a:r>
            <a:r>
              <a:rPr lang="el-GR" sz="2400" b="1" baseline="30000"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el-GR" sz="24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 3d</a:t>
            </a:r>
            <a:r>
              <a:rPr lang="el-GR" sz="2400" b="1" baseline="-25000" dirty="0">
                <a:latin typeface="Times New Roman" panose="02020603050405020304" pitchFamily="18" charset="0"/>
                <a:ea typeface="Times New Roman" panose="02020603050405020304" pitchFamily="18" charset="0"/>
                <a:cs typeface="Times New Roman" panose="02020603050405020304" pitchFamily="18" charset="0"/>
              </a:rPr>
              <a:t>x</a:t>
            </a:r>
            <a:r>
              <a:rPr lang="el-GR" sz="2400" b="1"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l-GR" sz="2400" b="1" baseline="-25000" dirty="0">
                <a:latin typeface="Times New Roman" panose="02020603050405020304" pitchFamily="18" charset="0"/>
                <a:ea typeface="Times New Roman" panose="02020603050405020304" pitchFamily="18" charset="0"/>
                <a:cs typeface="Times New Roman" panose="02020603050405020304" pitchFamily="18" charset="0"/>
              </a:rPr>
              <a:t>-y</a:t>
            </a:r>
            <a:r>
              <a:rPr lang="el-GR" sz="2400" b="1"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l-GR" sz="2400" b="1" dirty="0">
                <a:latin typeface="Times New Roman" panose="02020603050405020304" pitchFamily="18" charset="0"/>
                <a:ea typeface="Times New Roman" panose="02020603050405020304" pitchFamily="18" charset="0"/>
                <a:cs typeface="Times New Roman" panose="02020603050405020304" pitchFamily="18" charset="0"/>
              </a:rPr>
              <a:t> (eg)</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 فهما يستعملان للتآصر π فقط</a:t>
            </a:r>
            <a:r>
              <a:rPr lang="ar-SA"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ar-IQ"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r" rtl="1"/>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ea typeface="Calibri" panose="020F0502020204030204" pitchFamily="34" charset="0"/>
                <a:cs typeface="Times New Roman" panose="02020603050405020304" pitchFamily="18" charset="0"/>
              </a:rPr>
              <a:t>ولرسم مخطط لاوربيتالات الجزيئية المتضمن التآصر </a:t>
            </a:r>
            <a:r>
              <a:rPr lang="en-US" sz="2400" dirty="0">
                <a:latin typeface="Times New Roman" panose="02020603050405020304" pitchFamily="18" charset="0"/>
                <a:ea typeface="Calibri" panose="020F0502020204030204" pitchFamily="34" charset="0"/>
                <a:cs typeface="Times New Roman" panose="02020603050405020304" pitchFamily="18" charset="0"/>
              </a:rPr>
              <a:t>σ </a:t>
            </a:r>
            <a:r>
              <a:rPr lang="ar-SA" sz="2400" dirty="0">
                <a:latin typeface="Times New Roman" panose="02020603050405020304" pitchFamily="18" charset="0"/>
                <a:ea typeface="Calibri" panose="020F0502020204030204" pitchFamily="34" charset="0"/>
                <a:cs typeface="Times New Roman" panose="02020603050405020304" pitchFamily="18" charset="0"/>
              </a:rPr>
              <a:t>فقط نستعمل الاوربيتالات الفلزية أعلاه مع الاوربيتالات σ</a:t>
            </a:r>
            <a:r>
              <a:rPr lang="ar-IQ" sz="2400" dirty="0">
                <a:latin typeface="Times New Roman" panose="02020603050405020304" pitchFamily="18" charset="0"/>
                <a:ea typeface="Calibri" panose="020F0502020204030204" pitchFamily="34" charset="0"/>
                <a:cs typeface="Times New Roman" panose="02020603050405020304" pitchFamily="18" charset="0"/>
              </a:rPr>
              <a:t> الخاصة بالليكاند كما مبين أدناه:</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769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3072384" y="246888"/>
            <a:ext cx="6464808" cy="5385815"/>
          </a:xfrm>
          <a:prstGeom prst="rect">
            <a:avLst/>
          </a:prstGeom>
          <a:noFill/>
          <a:ln>
            <a:noFill/>
          </a:ln>
        </p:spPr>
      </p:pic>
      <p:sp>
        <p:nvSpPr>
          <p:cNvPr id="3" name="Rectangle 2"/>
          <p:cNvSpPr/>
          <p:nvPr/>
        </p:nvSpPr>
        <p:spPr>
          <a:xfrm>
            <a:off x="2928995" y="5841230"/>
            <a:ext cx="5814413" cy="400110"/>
          </a:xfrm>
          <a:prstGeom prst="rect">
            <a:avLst/>
          </a:prstGeom>
        </p:spPr>
        <p:txBody>
          <a:bodyPr wrap="none">
            <a:spAutoFit/>
          </a:bodyPr>
          <a:lstStyle/>
          <a:p>
            <a:pPr algn="r" rtl="1"/>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مخطط مستوى طاقة للمعقد </a:t>
            </a:r>
            <a:r>
              <a:rPr lang="el-GR" sz="2000" b="1" dirty="0">
                <a:latin typeface="Simplified Arabic" panose="02020603050405020304" pitchFamily="18" charset="-78"/>
                <a:ea typeface="Times New Roman" panose="02020603050405020304" pitchFamily="18" charset="0"/>
              </a:rPr>
              <a:t>ML4</a:t>
            </a:r>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 الشكل رباعي الأوجة تآصر </a:t>
            </a:r>
            <a:r>
              <a:rPr lang="ar-SA" sz="2000" b="1" dirty="0">
                <a:latin typeface="Times New Roman" panose="02020603050405020304" pitchFamily="18" charset="0"/>
                <a:ea typeface="Times New Roman" panose="02020603050405020304" pitchFamily="18" charset="0"/>
                <a:cs typeface="Cambria" panose="02040503050406030204" pitchFamily="18" charset="0"/>
              </a:rPr>
              <a:t>σ</a:t>
            </a:r>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 فقط</a:t>
            </a:r>
            <a:endParaRPr lang="en-US"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0193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5728" y="694944"/>
            <a:ext cx="8823960" cy="4062651"/>
          </a:xfrm>
          <a:prstGeom prst="rect">
            <a:avLst/>
          </a:prstGeom>
        </p:spPr>
        <p:txBody>
          <a:bodyPr wrap="square">
            <a:spAutoFit/>
          </a:bodyPr>
          <a:lstStyle/>
          <a:p>
            <a:pPr algn="r" rtl="1">
              <a:lnSpc>
                <a:spcPct val="150000"/>
              </a:lnSpc>
            </a:pPr>
            <a:r>
              <a:rPr lang="ar-SA"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الملاحظات حول الشكل</a:t>
            </a:r>
            <a:r>
              <a:rPr lang="el-GR"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r" rtl="1">
              <a:lnSpc>
                <a:spcPct val="150000"/>
              </a:lnSpc>
              <a:spcBef>
                <a:spcPts val="0"/>
              </a:spcBef>
              <a:spcAft>
                <a:spcPts val="0"/>
              </a:spcAft>
              <a:buFont typeface="Arial" panose="020B0604020202020204" pitchFamily="34" charset="0"/>
              <a:buChar char="•"/>
            </a:pPr>
            <a:r>
              <a:rPr lang="ar-SA" sz="2400" dirty="0">
                <a:latin typeface="Times New Roman" panose="02020603050405020304" pitchFamily="18" charset="0"/>
                <a:ea typeface="Times New Roman" panose="02020603050405020304" pitchFamily="18" charset="0"/>
                <a:cs typeface="Times New Roman" panose="02020603050405020304" pitchFamily="18" charset="0"/>
              </a:rPr>
              <a:t>الاوربيتالات الجزيئية ذات الطاقة الاوطأ هي اوربيتالات </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t</a:t>
            </a:r>
            <a:r>
              <a:rPr lang="el-GR" sz="2400" baseline="-25000" dirty="0">
                <a:latin typeface="Times New Roman" panose="02020603050405020304" pitchFamily="18" charset="0"/>
                <a:ea typeface="Times New Roman" panose="02020603050405020304" pitchFamily="18" charset="0"/>
                <a:cs typeface="Times New Roman" panose="02020603050405020304" pitchFamily="18" charset="0"/>
              </a:rPr>
              <a:t>2g</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 a</a:t>
            </a:r>
            <a:r>
              <a:rPr lang="el-GR" sz="2400" baseline="-25000" dirty="0">
                <a:latin typeface="Times New Roman" panose="02020603050405020304" pitchFamily="18" charset="0"/>
                <a:ea typeface="Times New Roman" panose="02020603050405020304" pitchFamily="18" charset="0"/>
                <a:cs typeface="Times New Roman" panose="02020603050405020304" pitchFamily="18" charset="0"/>
              </a:rPr>
              <a:t>1g</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ea typeface="Times New Roman" panose="02020603050405020304" pitchFamily="18" charset="0"/>
                <a:cs typeface="Times New Roman" panose="02020603050405020304" pitchFamily="18" charset="0"/>
              </a:rPr>
              <a:t>التي </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تتسع لاربعة مزدوجات الكترونية التي يهبها الليكاند.</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r" rtl="1">
              <a:lnSpc>
                <a:spcPct val="150000"/>
              </a:lnSpc>
              <a:spcBef>
                <a:spcPts val="0"/>
              </a:spcBef>
              <a:spcAft>
                <a:spcPts val="0"/>
              </a:spcAft>
              <a:buFont typeface="Arial" panose="020B0604020202020204" pitchFamily="34" charset="0"/>
              <a:buChar char="•"/>
            </a:pPr>
            <a:r>
              <a:rPr lang="ar-SA" sz="2400" dirty="0">
                <a:latin typeface="Times New Roman" panose="02020603050405020304" pitchFamily="18" charset="0"/>
                <a:ea typeface="Times New Roman" panose="02020603050405020304" pitchFamily="18" charset="0"/>
                <a:cs typeface="Times New Roman" panose="02020603050405020304" pitchFamily="18" charset="0"/>
              </a:rPr>
              <a:t>اوربيتالات </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eg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ea typeface="Times New Roman" panose="02020603050405020304" pitchFamily="18" charset="0"/>
                <a:cs typeface="Times New Roman" panose="02020603050405020304" pitchFamily="18" charset="0"/>
              </a:rPr>
              <a:t>هي </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اوربيتالات غير تآصرية.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r" rtl="1">
              <a:lnSpc>
                <a:spcPct val="150000"/>
              </a:lnSpc>
              <a:buFont typeface="Arial" panose="020B0604020202020204" pitchFamily="34" charset="0"/>
              <a:buChar char="•"/>
            </a:pPr>
            <a:r>
              <a:rPr lang="ar-SA" sz="2400" dirty="0" smtClean="0">
                <a:latin typeface="Times New Roman" panose="02020603050405020304" pitchFamily="18" charset="0"/>
                <a:ea typeface="Times New Roman" panose="02020603050405020304" pitchFamily="18" charset="0"/>
                <a:cs typeface="Times New Roman" panose="02020603050405020304" pitchFamily="18" charset="0"/>
              </a:rPr>
              <a:t>توضع </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الكترونات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d</a:t>
            </a:r>
            <a:r>
              <a:rPr lang="ar-IQ" sz="2400" dirty="0">
                <a:latin typeface="Times New Roman" panose="02020603050405020304" pitchFamily="18" charset="0"/>
                <a:ea typeface="Times New Roman" panose="02020603050405020304" pitchFamily="18" charset="0"/>
                <a:cs typeface="Times New Roman" panose="02020603050405020304" pitchFamily="18" charset="0"/>
              </a:rPr>
              <a:t> للفلز في أوربيتالات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eg</a:t>
            </a:r>
            <a:r>
              <a:rPr lang="ar-IQ" sz="2400" b="1" dirty="0">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t2g*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ea typeface="Times New Roman" panose="02020603050405020304" pitchFamily="18" charset="0"/>
                <a:cs typeface="Times New Roman" panose="02020603050405020304" pitchFamily="18" charset="0"/>
              </a:rPr>
              <a:t>وفرق الطاقة بين هذه الاوربيتالات صغير ولهذا يلاحظ تركيب البرم العالي لأغلب المعقدات الرباعية السطوح </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857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672" y="576072"/>
            <a:ext cx="10314432" cy="5632311"/>
          </a:xfrm>
          <a:prstGeom prst="rect">
            <a:avLst/>
          </a:prstGeom>
        </p:spPr>
        <p:txBody>
          <a:bodyPr wrap="square">
            <a:spAutoFit/>
          </a:bodyPr>
          <a:lstStyle/>
          <a:p>
            <a:pPr algn="r" rtl="1"/>
            <a:r>
              <a:rPr lang="ar-IQ"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r" rtl="1"/>
            <a:r>
              <a:rPr lang="ar-IQ" sz="2400" dirty="0">
                <a:latin typeface="Times New Roman" panose="02020603050405020304" pitchFamily="18" charset="0"/>
                <a:ea typeface="Times New Roman" panose="02020603050405020304" pitchFamily="18" charset="0"/>
              </a:rPr>
              <a:t>مثال: ارسم مستويات الطاقة للمعقد </a:t>
            </a:r>
            <a:r>
              <a:rPr lang="en-US" sz="2400" dirty="0">
                <a:latin typeface="Times New Roman" panose="02020603050405020304" pitchFamily="18" charset="0"/>
                <a:ea typeface="Times New Roman" panose="02020603050405020304" pitchFamily="18" charset="0"/>
              </a:rPr>
              <a:t>[FeCl</a:t>
            </a:r>
            <a:r>
              <a:rPr lang="en-US" sz="2400" baseline="-25000" dirty="0">
                <a:latin typeface="Times New Roman" panose="02020603050405020304" pitchFamily="18" charset="0"/>
                <a:ea typeface="Times New Roman" panose="02020603050405020304" pitchFamily="18" charset="0"/>
              </a:rPr>
              <a:t>4</a:t>
            </a:r>
            <a:r>
              <a:rPr lang="en-US" sz="2400" dirty="0">
                <a:latin typeface="Times New Roman" panose="02020603050405020304" pitchFamily="18" charset="0"/>
                <a:ea typeface="Times New Roman" panose="02020603050405020304" pitchFamily="18" charset="0"/>
              </a:rPr>
              <a:t>]</a:t>
            </a:r>
            <a:r>
              <a:rPr lang="en-US" sz="2400" baseline="30000" dirty="0">
                <a:latin typeface="Times New Roman" panose="02020603050405020304" pitchFamily="18" charset="0"/>
                <a:ea typeface="Times New Roman" panose="02020603050405020304" pitchFamily="18" charset="0"/>
              </a:rPr>
              <a:t>-</a:t>
            </a:r>
            <a:r>
              <a:rPr lang="ar-IQ" sz="2400" dirty="0">
                <a:latin typeface="Times New Roman" panose="02020603050405020304" pitchFamily="18" charset="0"/>
                <a:ea typeface="Times New Roman" panose="02020603050405020304" pitchFamily="18" charset="0"/>
              </a:rPr>
              <a:t> حسب نظرية </a:t>
            </a:r>
            <a:r>
              <a:rPr lang="en-US" sz="2400" dirty="0">
                <a:latin typeface="Times New Roman" panose="02020603050405020304" pitchFamily="18" charset="0"/>
                <a:ea typeface="Times New Roman" panose="02020603050405020304" pitchFamily="18" charset="0"/>
              </a:rPr>
              <a:t>MOT</a:t>
            </a:r>
            <a:r>
              <a:rPr lang="ar-IQ" sz="2400" dirty="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r" rtl="1"/>
            <a:r>
              <a:rPr lang="ar-IQ"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just"/>
            <a:r>
              <a:rPr lang="en-US" sz="2400" b="1" dirty="0">
                <a:latin typeface="Calibri" panose="020F0502020204030204" pitchFamily="34" charset="0"/>
                <a:ea typeface="Times New Roman" panose="02020603050405020304" pitchFamily="18" charset="0"/>
              </a:rPr>
              <a:t>[FeCl</a:t>
            </a:r>
            <a:r>
              <a:rPr lang="en-US" sz="2400" b="1" baseline="-25000" dirty="0">
                <a:latin typeface="Calibri" panose="020F0502020204030204" pitchFamily="34" charset="0"/>
                <a:ea typeface="Times New Roman" panose="02020603050405020304" pitchFamily="18" charset="0"/>
              </a:rPr>
              <a:t>4</a:t>
            </a:r>
            <a:r>
              <a:rPr lang="en-US" sz="2400" b="1" dirty="0">
                <a:latin typeface="Calibri" panose="020F0502020204030204" pitchFamily="34" charset="0"/>
                <a:ea typeface="Times New Roman" panose="02020603050405020304" pitchFamily="18" charset="0"/>
              </a:rPr>
              <a:t>]</a:t>
            </a:r>
            <a:r>
              <a:rPr lang="en-US" sz="2400" b="1" baseline="30000" dirty="0">
                <a:latin typeface="Calibri" panose="020F0502020204030204" pitchFamily="34" charset="0"/>
                <a:ea typeface="Times New Roman" panose="02020603050405020304" pitchFamily="18" charset="0"/>
              </a:rPr>
              <a:t> -</a:t>
            </a:r>
            <a:r>
              <a:rPr lang="en-US" sz="2400" b="1" dirty="0">
                <a:latin typeface="Calibri" panose="020F0502020204030204" pitchFamily="34"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just"/>
            <a:r>
              <a:rPr lang="en-US" sz="2400" b="1" baseline="-25000" dirty="0">
                <a:latin typeface="Calibri" panose="020F0502020204030204" pitchFamily="34" charset="0"/>
                <a:ea typeface="Times New Roman" panose="02020603050405020304" pitchFamily="18" charset="0"/>
              </a:rPr>
              <a:t>26</a:t>
            </a:r>
            <a:r>
              <a:rPr lang="en-US" sz="2400" b="1" dirty="0">
                <a:latin typeface="Calibri" panose="020F0502020204030204" pitchFamily="34" charset="0"/>
                <a:ea typeface="Times New Roman" panose="02020603050405020304" pitchFamily="18" charset="0"/>
              </a:rPr>
              <a:t>Fe = [Ar] 3d</a:t>
            </a:r>
            <a:r>
              <a:rPr lang="en-US" sz="2400" b="1" baseline="30000" dirty="0">
                <a:latin typeface="Calibri" panose="020F0502020204030204" pitchFamily="34" charset="0"/>
                <a:ea typeface="Times New Roman" panose="02020603050405020304" pitchFamily="18" charset="0"/>
              </a:rPr>
              <a:t>6</a:t>
            </a:r>
            <a:r>
              <a:rPr lang="en-US" sz="2400" b="1" dirty="0">
                <a:latin typeface="Calibri" panose="020F0502020204030204" pitchFamily="34" charset="0"/>
                <a:ea typeface="Times New Roman" panose="02020603050405020304" pitchFamily="18" charset="0"/>
              </a:rPr>
              <a:t> 4s</a:t>
            </a:r>
            <a:r>
              <a:rPr lang="en-US" sz="2400" b="1" baseline="30000" dirty="0">
                <a:latin typeface="Calibri" panose="020F0502020204030204" pitchFamily="34" charset="0"/>
                <a:ea typeface="Times New Roman" panose="02020603050405020304" pitchFamily="18" charset="0"/>
              </a:rPr>
              <a:t>2</a:t>
            </a:r>
            <a:endParaRPr lang="en-US" sz="2400" dirty="0">
              <a:latin typeface="Times New Roman" panose="02020603050405020304" pitchFamily="18" charset="0"/>
              <a:ea typeface="Times New Roman" panose="02020603050405020304" pitchFamily="18" charset="0"/>
            </a:endParaRPr>
          </a:p>
          <a:p>
            <a:pPr algn="just"/>
            <a:r>
              <a:rPr lang="en-US" sz="2400" b="1" dirty="0">
                <a:latin typeface="Calibri" panose="020F0502020204030204" pitchFamily="34" charset="0"/>
                <a:ea typeface="Times New Roman" panose="02020603050405020304" pitchFamily="18" charset="0"/>
              </a:rPr>
              <a:t>Fe</a:t>
            </a:r>
            <a:r>
              <a:rPr lang="en-US" sz="2400" b="1" baseline="30000" dirty="0">
                <a:latin typeface="Calibri" panose="020F0502020204030204" pitchFamily="34" charset="0"/>
                <a:ea typeface="Times New Roman" panose="02020603050405020304" pitchFamily="18" charset="0"/>
              </a:rPr>
              <a:t>3+</a:t>
            </a:r>
            <a:r>
              <a:rPr lang="en-US" sz="2400" b="1" dirty="0">
                <a:latin typeface="Calibri" panose="020F0502020204030204" pitchFamily="34" charset="0"/>
                <a:ea typeface="Times New Roman" panose="02020603050405020304" pitchFamily="18" charset="0"/>
              </a:rPr>
              <a:t> = [Ar] 3d</a:t>
            </a:r>
            <a:r>
              <a:rPr lang="en-US" sz="2400" b="1" baseline="30000" dirty="0">
                <a:latin typeface="Calibri" panose="020F0502020204030204" pitchFamily="34" charset="0"/>
                <a:ea typeface="Times New Roman" panose="02020603050405020304" pitchFamily="18" charset="0"/>
              </a:rPr>
              <a:t>5</a:t>
            </a:r>
            <a:r>
              <a:rPr lang="en-US" sz="2400" b="1" dirty="0">
                <a:latin typeface="Calibri" panose="020F0502020204030204" pitchFamily="34" charset="0"/>
                <a:ea typeface="Times New Roman" panose="02020603050405020304" pitchFamily="18" charset="0"/>
              </a:rPr>
              <a:t> 4s</a:t>
            </a:r>
            <a:r>
              <a:rPr lang="en-US" sz="2400" b="1" baseline="30000" dirty="0">
                <a:latin typeface="Calibri" panose="020F0502020204030204" pitchFamily="34" charset="0"/>
                <a:ea typeface="Times New Roman" panose="02020603050405020304" pitchFamily="18" charset="0"/>
              </a:rPr>
              <a:t>0</a:t>
            </a:r>
            <a:endParaRPr lang="en-US" sz="2400" dirty="0">
              <a:latin typeface="Times New Roman" panose="02020603050405020304" pitchFamily="18" charset="0"/>
              <a:ea typeface="Times New Roman" panose="02020603050405020304" pitchFamily="18" charset="0"/>
            </a:endParaRPr>
          </a:p>
          <a:p>
            <a:pPr algn="just"/>
            <a:r>
              <a:rPr lang="en-US" sz="2400" b="1" dirty="0">
                <a:latin typeface="Calibri" panose="020F0502020204030204" pitchFamily="34" charset="0"/>
                <a:ea typeface="Times New Roman" panose="02020603050405020304" pitchFamily="18" charset="0"/>
              </a:rPr>
              <a:t>4Cl</a:t>
            </a:r>
            <a:r>
              <a:rPr lang="en-US" sz="2400" b="1" baseline="30000" dirty="0">
                <a:latin typeface="Calibri" panose="020F0502020204030204" pitchFamily="34" charset="0"/>
                <a:ea typeface="Times New Roman" panose="02020603050405020304" pitchFamily="18" charset="0"/>
              </a:rPr>
              <a:t>-</a:t>
            </a:r>
            <a:r>
              <a:rPr lang="en-US" sz="2400" b="1" dirty="0">
                <a:latin typeface="Calibri" panose="020F0502020204030204" pitchFamily="34" charset="0"/>
                <a:ea typeface="Times New Roman" panose="02020603050405020304" pitchFamily="18" charset="0"/>
              </a:rPr>
              <a:t> = 4 * 2 = 8 e</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t>
            </a:r>
          </a:p>
          <a:p>
            <a:pPr algn="r" rtl="1"/>
            <a:r>
              <a:rPr lang="ar-IQ"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r" rtl="1"/>
            <a:r>
              <a:rPr lang="en-US" sz="2400" dirty="0">
                <a:latin typeface="Times New Roman" panose="02020603050405020304" pitchFamily="18" charset="0"/>
                <a:ea typeface="Times New Roman" panose="02020603050405020304" pitchFamily="18" charset="0"/>
              </a:rPr>
              <a:t>Cl</a:t>
            </a:r>
            <a:r>
              <a:rPr lang="ar-IQ" sz="2400" dirty="0">
                <a:latin typeface="Times New Roman" panose="02020603050405020304" pitchFamily="18" charset="0"/>
                <a:ea typeface="Times New Roman" panose="02020603050405020304" pitchFamily="18" charset="0"/>
              </a:rPr>
              <a:t> ليكاند ضعيف</a:t>
            </a:r>
            <a:endParaRPr lang="en-US" sz="2400" dirty="0">
              <a:latin typeface="Times New Roman" panose="02020603050405020304" pitchFamily="18" charset="0"/>
              <a:ea typeface="Times New Roman" panose="02020603050405020304" pitchFamily="18" charset="0"/>
            </a:endParaRPr>
          </a:p>
          <a:p>
            <a:pPr algn="r" rtl="1"/>
            <a:r>
              <a:rPr lang="ar-IQ" sz="2400" dirty="0">
                <a:latin typeface="Times New Roman" panose="02020603050405020304" pitchFamily="18" charset="0"/>
                <a:ea typeface="Times New Roman" panose="02020603050405020304" pitchFamily="18" charset="0"/>
              </a:rPr>
              <a:t>المعقد رباعي السطوح</a:t>
            </a:r>
            <a:endParaRPr lang="en-US" sz="2400" dirty="0">
              <a:latin typeface="Times New Roman" panose="02020603050405020304" pitchFamily="18" charset="0"/>
              <a:ea typeface="Times New Roman" panose="02020603050405020304" pitchFamily="18" charset="0"/>
            </a:endParaRPr>
          </a:p>
          <a:p>
            <a:pPr algn="r" rtl="1"/>
            <a:r>
              <a:rPr lang="ar-IQ"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r" rtl="1"/>
            <a:r>
              <a:rPr lang="ar-IQ" sz="2400" dirty="0">
                <a:latin typeface="Times New Roman" panose="02020603050405020304" pitchFamily="18" charset="0"/>
                <a:ea typeface="Times New Roman" panose="02020603050405020304" pitchFamily="18" charset="0"/>
              </a:rPr>
              <a:t> </a:t>
            </a:r>
            <a:r>
              <a:rPr lang="ar-IQ" sz="2400" dirty="0" smtClean="0">
                <a:latin typeface="Times New Roman" panose="02020603050405020304" pitchFamily="18" charset="0"/>
                <a:ea typeface="Times New Roman" panose="02020603050405020304" pitchFamily="18" charset="0"/>
              </a:rPr>
              <a:t>الترتيب </a:t>
            </a:r>
            <a:r>
              <a:rPr lang="ar-IQ" sz="2400" dirty="0">
                <a:latin typeface="Times New Roman" panose="02020603050405020304" pitchFamily="18" charset="0"/>
                <a:ea typeface="Times New Roman" panose="02020603050405020304" pitchFamily="18" charset="0"/>
              </a:rPr>
              <a:t>الألكتروني للمعقد هو:</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(a1)</a:t>
            </a:r>
            <a:r>
              <a:rPr lang="en-US" sz="2400" baseline="30000" dirty="0">
                <a:latin typeface="Times New Roman" panose="02020603050405020304" pitchFamily="18" charset="0"/>
                <a:ea typeface="Times New Roman" panose="02020603050405020304" pitchFamily="18" charset="0"/>
              </a:rPr>
              <a:t>2</a:t>
            </a:r>
            <a:r>
              <a:rPr lang="en-US" sz="2400" dirty="0">
                <a:latin typeface="Times New Roman" panose="02020603050405020304" pitchFamily="18" charset="0"/>
                <a:ea typeface="Times New Roman" panose="02020603050405020304" pitchFamily="18" charset="0"/>
              </a:rPr>
              <a:t> (t2)</a:t>
            </a:r>
            <a:r>
              <a:rPr lang="en-US" sz="2400" baseline="30000" dirty="0">
                <a:latin typeface="Times New Roman" panose="02020603050405020304" pitchFamily="18" charset="0"/>
                <a:ea typeface="Times New Roman" panose="02020603050405020304" pitchFamily="18" charset="0"/>
              </a:rPr>
              <a:t>6</a:t>
            </a:r>
            <a:r>
              <a:rPr lang="en-US" sz="2400" dirty="0">
                <a:latin typeface="Times New Roman" panose="02020603050405020304" pitchFamily="18" charset="0"/>
                <a:ea typeface="Times New Roman" panose="02020603050405020304" pitchFamily="18" charset="0"/>
              </a:rPr>
              <a:t> (e)</a:t>
            </a:r>
            <a:r>
              <a:rPr lang="en-US" sz="2400" baseline="30000" dirty="0">
                <a:latin typeface="Times New Roman" panose="02020603050405020304" pitchFamily="18" charset="0"/>
                <a:ea typeface="Times New Roman" panose="02020603050405020304" pitchFamily="18" charset="0"/>
              </a:rPr>
              <a:t>2</a:t>
            </a:r>
            <a:r>
              <a:rPr lang="en-US" sz="2400" dirty="0">
                <a:latin typeface="Times New Roman" panose="02020603050405020304" pitchFamily="18" charset="0"/>
                <a:ea typeface="Times New Roman" panose="02020603050405020304" pitchFamily="18" charset="0"/>
              </a:rPr>
              <a:t> (t2*)</a:t>
            </a:r>
            <a:r>
              <a:rPr lang="en-US" sz="2400" baseline="30000" dirty="0">
                <a:latin typeface="Times New Roman" panose="02020603050405020304" pitchFamily="18" charset="0"/>
                <a:ea typeface="Times New Roman" panose="02020603050405020304" pitchFamily="18" charset="0"/>
              </a:rPr>
              <a:t>3</a:t>
            </a:r>
            <a:endParaRPr lang="en-US" sz="2400" dirty="0">
              <a:latin typeface="Times New Roman" panose="02020603050405020304" pitchFamily="18" charset="0"/>
              <a:ea typeface="Times New Roman" panose="02020603050405020304" pitchFamily="18" charset="0"/>
            </a:endParaRPr>
          </a:p>
          <a:p>
            <a:pPr algn="r" rtl="1"/>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913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65960" y="173736"/>
            <a:ext cx="7107173" cy="2940899"/>
          </a:xfrm>
          <a:prstGeom prst="rect">
            <a:avLst/>
          </a:prstGeom>
        </p:spPr>
      </p:pic>
      <p:pic>
        <p:nvPicPr>
          <p:cNvPr id="5" name="Picture 4"/>
          <p:cNvPicPr>
            <a:picLocks noChangeAspect="1"/>
          </p:cNvPicPr>
          <p:nvPr/>
        </p:nvPicPr>
        <p:blipFill>
          <a:blip r:embed="rId3"/>
          <a:stretch>
            <a:fillRect/>
          </a:stretch>
        </p:blipFill>
        <p:spPr>
          <a:xfrm>
            <a:off x="1962409" y="3474720"/>
            <a:ext cx="5647945" cy="3264409"/>
          </a:xfrm>
          <a:prstGeom prst="rect">
            <a:avLst/>
          </a:prstGeom>
        </p:spPr>
      </p:pic>
      <p:cxnSp>
        <p:nvCxnSpPr>
          <p:cNvPr id="6" name="Straight Connector 5"/>
          <p:cNvCxnSpPr>
            <a:cxnSpLocks noChangeShapeType="1"/>
          </p:cNvCxnSpPr>
          <p:nvPr/>
        </p:nvCxnSpPr>
        <p:spPr bwMode="auto">
          <a:xfrm flipH="1" flipV="1">
            <a:off x="1645920" y="758952"/>
            <a:ext cx="18288" cy="582472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 name="Rectangle 8"/>
          <p:cNvSpPr/>
          <p:nvPr/>
        </p:nvSpPr>
        <p:spPr>
          <a:xfrm>
            <a:off x="786398" y="1012971"/>
            <a:ext cx="705642" cy="523220"/>
          </a:xfrm>
          <a:prstGeom prst="rect">
            <a:avLst/>
          </a:prstGeom>
        </p:spPr>
        <p:txBody>
          <a:bodyPr wrap="none">
            <a:spAutoFit/>
          </a:bodyPr>
          <a:lstStyle/>
          <a:p>
            <a:pPr algn="r" rtl="1"/>
            <a:r>
              <a:rPr lang="ar-SA" sz="2800" dirty="0" smtClean="0">
                <a:effectLst/>
                <a:ea typeface="Times New Roman" panose="02020603050405020304" pitchFamily="18" charset="0"/>
                <a:cs typeface="Simplified Arabic" panose="02020603050405020304" pitchFamily="18" charset="-78"/>
              </a:rPr>
              <a:t>طاقة</a:t>
            </a:r>
            <a:endParaRPr lang="en-US" sz="2800" dirty="0"/>
          </a:p>
        </p:txBody>
      </p:sp>
      <p:sp>
        <p:nvSpPr>
          <p:cNvPr id="10" name="Rectangle 9"/>
          <p:cNvSpPr/>
          <p:nvPr/>
        </p:nvSpPr>
        <p:spPr>
          <a:xfrm>
            <a:off x="7972563" y="4087368"/>
            <a:ext cx="4032504" cy="1631216"/>
          </a:xfrm>
          <a:prstGeom prst="rect">
            <a:avLst/>
          </a:prstGeom>
        </p:spPr>
        <p:txBody>
          <a:bodyPr wrap="square">
            <a:spAutoFit/>
          </a:bodyPr>
          <a:lstStyle/>
          <a:p>
            <a:pPr algn="ctr" rtl="1"/>
            <a:r>
              <a:rPr lang="ar-SA"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تكون مدارات جزيئية بواسطة الاتحاد الخطي لمدارات </a:t>
            </a:r>
            <a:r>
              <a:rPr lang="en-US"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ar-SA"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الذرية</a:t>
            </a:r>
            <a:endParaRPr lang="ar-IQ"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rtl="1"/>
            <a:endParaRPr lang="ar-IQ"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rtl="1"/>
            <a:endParaRPr lang="en-US" sz="2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IQ"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أ- </a:t>
            </a:r>
            <a:r>
              <a:rPr lang="ar-SA"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الاتحاد الرأسي</a:t>
            </a:r>
            <a:r>
              <a:rPr lang="ar-IQ"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0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ب- الاتحاد الجانبي</a:t>
            </a: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84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7280" y="474810"/>
            <a:ext cx="10287000" cy="3892861"/>
          </a:xfrm>
          <a:prstGeom prst="rect">
            <a:avLst/>
          </a:prstGeom>
        </p:spPr>
        <p:txBody>
          <a:bodyPr wrap="square">
            <a:spAutoFit/>
          </a:bodyPr>
          <a:lstStyle/>
          <a:p>
            <a:pPr algn="just" rtl="1">
              <a:lnSpc>
                <a:spcPct val="150000"/>
              </a:lnSpc>
            </a:pP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لو تصورنا وجود جزيئة مثل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AB</a:t>
            </a: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لها عدد غير محدود من المدارات الجزيئية عالية الطاقة، ونفس العدد غير المحدود من المدارات الذرية عالية الطاقة في الذرتين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B</a:t>
            </a: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لكن المدارات الاكثر اهمية هي المدارات واطئة الطاقة التي تستقر فيها الالكترونات. وبما ان الجزيئة تتكون من نوعين مختلفين من الذرات, لذلك فأن طاقة المدارات الذرية مختلفة ايضاً، اي ان لمدارات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1s</a:t>
            </a: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لكل من ذرة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ذرة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B</a:t>
            </a: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طاقات مختلفة وكما هو مبين في الشكل</a:t>
            </a:r>
            <a:r>
              <a:rPr lang="ar-IQ"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التالي</a:t>
            </a:r>
            <a:r>
              <a:rPr lang="ar-SA"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والذي يوضح مخطط طاقة المدارات الجزيئية.</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23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99616" y="126867"/>
            <a:ext cx="5148072" cy="6475948"/>
          </a:xfrm>
          <a:prstGeom prst="rect">
            <a:avLst/>
          </a:prstGeom>
        </p:spPr>
      </p:pic>
      <p:sp>
        <p:nvSpPr>
          <p:cNvPr id="3" name="Rectangle 2"/>
          <p:cNvSpPr/>
          <p:nvPr/>
        </p:nvSpPr>
        <p:spPr>
          <a:xfrm>
            <a:off x="7064385" y="3692390"/>
            <a:ext cx="4092788" cy="400110"/>
          </a:xfrm>
          <a:prstGeom prst="rect">
            <a:avLst/>
          </a:prstGeom>
        </p:spPr>
        <p:txBody>
          <a:bodyPr wrap="none">
            <a:spAutoFit/>
          </a:bodyPr>
          <a:lstStyle/>
          <a:p>
            <a:pPr algn="r" rtl="1"/>
            <a:r>
              <a:rPr lang="ar-SA" sz="2000" b="1" dirty="0" smtClean="0">
                <a:solidFill>
                  <a:srgbClr val="FF0000"/>
                </a:solidFill>
                <a:effectLst/>
                <a:ea typeface="Times New Roman" panose="02020603050405020304" pitchFamily="18" charset="0"/>
                <a:cs typeface="Simplified Arabic" panose="02020603050405020304" pitchFamily="18" charset="-78"/>
              </a:rPr>
              <a:t>مخطط مستوى طاقة المدار الجزيئي لجزيئة </a:t>
            </a:r>
            <a:r>
              <a:rPr lang="en-US" sz="2000" b="1" dirty="0" smtClean="0">
                <a:solidFill>
                  <a:srgbClr val="FF0000"/>
                </a:solidFill>
                <a:effectLst/>
                <a:latin typeface="Simplified Arabic" panose="02020603050405020304" pitchFamily="18" charset="-78"/>
                <a:ea typeface="Times New Roman" panose="02020603050405020304" pitchFamily="18" charset="0"/>
              </a:rPr>
              <a:t>AB</a:t>
            </a:r>
            <a:endParaRPr lang="en-US" sz="2000" dirty="0">
              <a:solidFill>
                <a:srgbClr val="FF0000"/>
              </a:solidFill>
            </a:endParaRPr>
          </a:p>
        </p:txBody>
      </p:sp>
    </p:spTree>
    <p:extLst>
      <p:ext uri="{BB962C8B-B14F-4D97-AF65-F5344CB8AC3E}">
        <p14:creationId xmlns:p14="http://schemas.microsoft.com/office/powerpoint/2010/main" val="136583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4712" y="598807"/>
            <a:ext cx="10186416" cy="4457952"/>
          </a:xfrm>
          <a:prstGeom prst="rect">
            <a:avLst/>
          </a:prstGeom>
        </p:spPr>
        <p:txBody>
          <a:bodyPr wrap="square">
            <a:spAutoFit/>
          </a:bodyPr>
          <a:lstStyle/>
          <a:p>
            <a:pPr algn="just" rtl="1">
              <a:lnSpc>
                <a:spcPct val="150000"/>
              </a:lnSpc>
            </a:pP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ان العنصر الاكثر سالبية تكون مداراته الذرية اوطأ طاقة, ويمثل الاختلاف بالطاقة بين المداريين الذريين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مقياسا لكمية الخاصية الايونية في الاصرة. فكلما زاد الاختلاف بين طاقة المداريين الذريين، ازدادت الخاصية الايونية في الرابطة. ان المدار الجزيئي </a:t>
            </a:r>
            <a:r>
              <a:rPr lang="el-G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σ</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له طاقة قريبة من طاقة المدار الذري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1s</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في ذرة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وذلك يعني تشابه هذا المدار الجزيئي مع المدار الذري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1s</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في ذرة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اكثر من  تشابهه مع  المدار الذري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1s</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في ذرة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فأذا ساهم كل من ذرة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بالكترون واحد في المدار الجزيئي </a:t>
            </a:r>
            <a:r>
              <a:rPr lang="el-G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σ</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يعني ذلك انتقال الكتروني للشحنة من ذرة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الى ذرة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B</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يتضح من الشكل ان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اصغر من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c</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وذلك لعدم امتداد مدار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1s</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للذرتين بصورة كافية في الفراغ ليسمح بالتداخل الكبير بينهما. بينما يتداخل مداري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2s</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بدرجة اكبر, لان امتداده في الفراغ ابعد.</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073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6631" y="427982"/>
            <a:ext cx="6518131" cy="523220"/>
          </a:xfrm>
          <a:prstGeom prst="rect">
            <a:avLst/>
          </a:prstGeom>
        </p:spPr>
        <p:txBody>
          <a:bodyPr wrap="none">
            <a:spAutoFit/>
          </a:bodyPr>
          <a:lstStyle/>
          <a:p>
            <a:pPr algn="just" rtl="1"/>
            <a:r>
              <a:rPr lang="ar-SA" sz="2800" b="1" kern="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مخطط مستوى طاقة المدار الجزيئي للمعقدات التناسقية </a:t>
            </a:r>
            <a:endParaRPr lang="en-US" sz="28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20040" y="1089898"/>
            <a:ext cx="11174722" cy="4893647"/>
          </a:xfrm>
          <a:prstGeom prst="rect">
            <a:avLst/>
          </a:prstGeom>
        </p:spPr>
        <p:txBody>
          <a:bodyPr wrap="square">
            <a:spAutoFit/>
          </a:bodyPr>
          <a:lstStyle/>
          <a:p>
            <a:pPr algn="just" rtl="1"/>
            <a:r>
              <a:rPr lang="ar-SA" sz="24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ان مخطط مستوى طاقة المدار الجزيئي للمعقدات اكثر تعقيدا من تلك التي للجزيئات ثنائية الذرة البسيطة، لذلك فأن اول خطوة ينبغي اجراؤها هو معرفة المدارات المتداخلة. لمعقد ثماني السطوح يجب اخذ النقاط التالية في نظر الاعتبار: </a:t>
            </a:r>
            <a:endParaRPr lang="en-US" sz="24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 هنالك تسعة مدارات في غلاف تكافؤ الفلز, ستة منها مناسبة لتكوين روابط سكما </a:t>
            </a:r>
            <a:r>
              <a:rPr lang="el-G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σ</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هي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z</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400" b="1"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x</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IQ"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y</a:t>
            </a:r>
            <a:r>
              <a:rPr lang="ar-IQ" sz="2400" b="1" baseline="-25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و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z</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 وثلاثة مناسبة لتكوين روابط باي </a:t>
            </a:r>
            <a:r>
              <a:rPr lang="el-G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π </a:t>
            </a:r>
            <a:r>
              <a:rPr lang="ar-IQ"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هي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xy</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xz</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 </a:t>
            </a:r>
            <a:r>
              <a:rPr lang="en-US"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b="1" baseline="-25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yz</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2- يجب ان يمتلك كل من الليكاندات الستة مدار واحد من نوع سكما، تتحد هذه المدارات فيما بينها لتعطي ستة مدارات تماثلية تتداخل بصورة فعالة مع مدار معين من المدارات الستة المناسبة لترابط سكما في الايون الفلزي. حيث يتحد كل مدار فلزي مع مدار ليكاندي له تماثل مناسب ليعطي مدارا جزيئيا ارتباطيا</a:t>
            </a:r>
            <a:r>
              <a:rPr lang="ar-IQ"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واخر مضادا</a:t>
            </a:r>
            <a:r>
              <a:rPr lang="ar-IQ"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للارتباط.</a:t>
            </a: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اذا امتلك الليكاند مدارات من نوع باي، تتحد فيما بينها ايضا وتعطي مدارات تماثلية تتداخل بشكل فعال مع مدارات باي في الايون الفلزي، وينتج عن ذلك مدارات جزيئية ارتباطية واخرى مضادة للارتباط.</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95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5413" y="491990"/>
            <a:ext cx="5254965" cy="523220"/>
          </a:xfrm>
          <a:prstGeom prst="rect">
            <a:avLst/>
          </a:prstGeom>
        </p:spPr>
        <p:txBody>
          <a:bodyPr wrap="none">
            <a:spAutoFit/>
          </a:bodyPr>
          <a:lstStyle/>
          <a:p>
            <a:pPr algn="just" rtl="1"/>
            <a:r>
              <a:rPr lang="ar-SA" sz="2800" b="1" kern="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معقدات سكما </a:t>
            </a:r>
            <a:r>
              <a:rPr lang="el-GR" sz="2800" b="1" kern="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σ</a:t>
            </a:r>
            <a:r>
              <a:rPr lang="ar-SA" sz="2800" b="1" kern="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لا تحتوي على تأصر باي  </a:t>
            </a:r>
            <a:r>
              <a:rPr lang="el-GR" sz="2800" b="1" kern="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π</a:t>
            </a:r>
            <a:endParaRPr lang="en-US" sz="28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786384" y="1450771"/>
            <a:ext cx="10607040" cy="830997"/>
          </a:xfrm>
          <a:prstGeom prst="rect">
            <a:avLst/>
          </a:prstGeom>
        </p:spPr>
        <p:txBody>
          <a:bodyPr wrap="square">
            <a:spAutoFit/>
          </a:bodyPr>
          <a:lstStyle/>
          <a:p>
            <a:pPr algn="r" rtl="1"/>
            <a:r>
              <a:rPr lang="ar-SA" sz="2400" b="1" dirty="0" smtClean="0">
                <a:effectLst/>
                <a:ea typeface="Times New Roman" panose="02020603050405020304" pitchFamily="18" charset="0"/>
                <a:cs typeface="Simplified Arabic" panose="02020603050405020304" pitchFamily="18" charset="-78"/>
              </a:rPr>
              <a:t>يتم الاتحاد بين ستة مدارات من مدارات الليكاند مع ستة مدارات ذات تماثل مناسب في ذرة الفلز لتكوين معقد ثماني السطوح</a:t>
            </a:r>
            <a:r>
              <a:rPr lang="ar-IQ" sz="2400" b="1" dirty="0" smtClean="0">
                <a:effectLst/>
                <a:ea typeface="Times New Roman" panose="02020603050405020304" pitchFamily="18" charset="0"/>
                <a:cs typeface="Simplified Arabic" panose="02020603050405020304" pitchFamily="18" charset="-78"/>
              </a:rPr>
              <a:t>.</a:t>
            </a:r>
            <a:endParaRPr lang="en-US" sz="2400" b="1" dirty="0"/>
          </a:p>
        </p:txBody>
      </p:sp>
    </p:spTree>
    <p:extLst>
      <p:ext uri="{BB962C8B-B14F-4D97-AF65-F5344CB8AC3E}">
        <p14:creationId xmlns:p14="http://schemas.microsoft.com/office/powerpoint/2010/main" val="213517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990886" y="4680639"/>
            <a:ext cx="5328804" cy="2177361"/>
          </a:xfrm>
          <a:prstGeom prst="rect">
            <a:avLst/>
          </a:prstGeom>
        </p:spPr>
      </p:pic>
      <p:pic>
        <p:nvPicPr>
          <p:cNvPr id="4" name="Picture 3"/>
          <p:cNvPicPr>
            <a:picLocks noChangeAspect="1"/>
          </p:cNvPicPr>
          <p:nvPr/>
        </p:nvPicPr>
        <p:blipFill>
          <a:blip r:embed="rId3"/>
          <a:stretch>
            <a:fillRect/>
          </a:stretch>
        </p:blipFill>
        <p:spPr>
          <a:xfrm>
            <a:off x="1709504" y="117581"/>
            <a:ext cx="7891569" cy="4811035"/>
          </a:xfrm>
          <a:prstGeom prst="rect">
            <a:avLst/>
          </a:prstGeom>
        </p:spPr>
      </p:pic>
    </p:spTree>
    <p:extLst>
      <p:ext uri="{BB962C8B-B14F-4D97-AF65-F5344CB8AC3E}">
        <p14:creationId xmlns:p14="http://schemas.microsoft.com/office/powerpoint/2010/main" val="2592628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1106</Words>
  <Application>Microsoft Office PowerPoint</Application>
  <PresentationFormat>Widescreen</PresentationFormat>
  <Paragraphs>88</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Arial-BoldMT</vt:lpstr>
      <vt:lpstr>Calibri</vt:lpstr>
      <vt:lpstr>Calibri Light</vt:lpstr>
      <vt:lpstr>Calibri-Bold</vt:lpstr>
      <vt:lpstr>Cambria</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Hayder Alsaad</dc:creator>
  <cp:lastModifiedBy>Hayder Alsaad</cp:lastModifiedBy>
  <cp:revision>14</cp:revision>
  <dcterms:created xsi:type="dcterms:W3CDTF">2019-04-29T17:38:59Z</dcterms:created>
  <dcterms:modified xsi:type="dcterms:W3CDTF">2019-05-07T06:30:10Z</dcterms:modified>
</cp:coreProperties>
</file>